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72" r:id="rId2"/>
    <p:sldMasterId id="2147483692" r:id="rId3"/>
  </p:sldMasterIdLst>
  <p:sldIdLst>
    <p:sldId id="256" r:id="rId4"/>
    <p:sldId id="259" r:id="rId5"/>
    <p:sldId id="260" r:id="rId6"/>
    <p:sldId id="257" r:id="rId7"/>
  </p:sldIdLst>
  <p:sldSz cx="9906000" cy="6858000" type="A4"/>
  <p:notesSz cx="6858000" cy="9144000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D6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34588" autoAdjust="0"/>
    <p:restoredTop sz="94660" autoAdjust="0"/>
  </p:normalViewPr>
  <p:slideViewPr>
    <p:cSldViewPr snapToGrid="0">
      <p:cViewPr>
        <p:scale>
          <a:sx n="125" d="100"/>
          <a:sy n="125" d="100"/>
        </p:scale>
        <p:origin x="-912" y="-24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ableStyles" Target="tableStyles.xml"/><Relationship Id="rId5" Type="http://schemas.openxmlformats.org/officeDocument/2006/relationships/slide" Target="slides/slide2.xml"/><Relationship Id="rId10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in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04862" y="2115239"/>
            <a:ext cx="3950018" cy="3671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 err="1" smtClean="0"/>
              <a:t>Paan</a:t>
            </a:r>
            <a:r>
              <a:rPr lang="lt-LT" dirty="0" err="1" smtClean="0"/>
              <a:t>traštė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>
          <a:xfrm>
            <a:off x="804863" y="1190759"/>
            <a:ext cx="4666368" cy="110807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P</a:t>
            </a:r>
            <a:r>
              <a:rPr lang="lt-LT" dirty="0" err="1" smtClean="0"/>
              <a:t>ristatymo</a:t>
            </a:r>
            <a:r>
              <a:rPr lang="lt-LT" dirty="0" smtClean="0"/>
              <a:t> p</a:t>
            </a:r>
            <a:r>
              <a:rPr lang="en-US" dirty="0" err="1" smtClean="0"/>
              <a:t>avadinimas</a:t>
            </a:r>
            <a:r>
              <a:rPr lang="lt-LT" dirty="0" smtClean="0"/>
              <a:t/>
            </a:r>
            <a:br>
              <a:rPr lang="lt-LT" dirty="0" smtClean="0"/>
            </a:b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5180294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straip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681039" y="1320800"/>
            <a:ext cx="8543925" cy="3352800"/>
          </a:xfrm>
        </p:spPr>
        <p:txBody>
          <a:bodyPr/>
          <a:lstStyle>
            <a:lvl1pPr marL="0" indent="0">
              <a:buNone/>
              <a:defRPr/>
            </a:lvl1pPr>
            <a:lvl2pPr marL="457200" indent="0">
              <a:buNone/>
              <a:defRPr baseline="0"/>
            </a:lvl2pPr>
          </a:lstStyle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lt-LT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Tekstas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endParaRPr lang="lt-LT" altLang="lt-LT" sz="1800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Šrifto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dydžiai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: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pavadinimui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/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temai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Bold 24pt.</a:t>
            </a:r>
          </a:p>
          <a:p>
            <a:pPr defTabSz="496888" fontAlgn="base">
              <a:spcBef>
                <a:spcPct val="0"/>
              </a:spcBef>
              <a:spcAft>
                <a:spcPct val="0"/>
              </a:spcAft>
            </a:pP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-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teksto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</a:t>
            </a:r>
            <a:r>
              <a:rPr lang="en-US" altLang="lt-LT" sz="1800" dirty="0" err="1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rašymui</a:t>
            </a:r>
            <a:r>
              <a:rPr lang="en-US" altLang="lt-LT" sz="1800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 – Calibri Normal 18pt.</a:t>
            </a:r>
          </a:p>
        </p:txBody>
      </p:sp>
    </p:spTree>
    <p:extLst>
      <p:ext uri="{BB962C8B-B14F-4D97-AF65-F5344CB8AC3E}">
        <p14:creationId xmlns:p14="http://schemas.microsoft.com/office/powerpoint/2010/main" val="11902939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eksto stulpeliai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81037" y="1224492"/>
            <a:ext cx="4189413" cy="4351338"/>
          </a:xfrm>
        </p:spPr>
        <p:txBody>
          <a:bodyPr/>
          <a:lstStyle>
            <a:lvl1pPr>
              <a:defRPr/>
            </a:lvl1pPr>
            <a:lvl2pPr>
              <a:defRPr/>
            </a:lvl2pPr>
          </a:lstStyle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035551" y="1224492"/>
            <a:ext cx="4189413" cy="4351338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1568696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otraukų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681038" y="1109134"/>
            <a:ext cx="4596075" cy="296703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4" hasCustomPrompt="1"/>
          </p:nvPr>
        </p:nvSpPr>
        <p:spPr>
          <a:xfrm>
            <a:off x="5413933" y="1109134"/>
            <a:ext cx="3811032" cy="4216078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5" hasCustomPrompt="1"/>
          </p:nvPr>
        </p:nvSpPr>
        <p:spPr>
          <a:xfrm>
            <a:off x="681037" y="4237782"/>
            <a:ext cx="4607083" cy="2337435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12" name="Title 1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0535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162707"/>
            <a:ext cx="8543925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379009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8671959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o ir nuotraukos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851302" y="1227772"/>
            <a:ext cx="5373662" cy="4351761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 err="1" smtClean="0"/>
              <a:t>Nuotrauka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9" y="1227141"/>
            <a:ext cx="2906448" cy="4910137"/>
          </a:xfrm>
        </p:spPr>
        <p:txBody>
          <a:bodyPr/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353511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eksto ir grafiko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7" name="Chart Placeholder 6"/>
          <p:cNvSpPr>
            <a:spLocks noGrp="1"/>
          </p:cNvSpPr>
          <p:nvPr>
            <p:ph type="chart" sz="quarter" idx="13" hasCustomPrompt="1"/>
          </p:nvPr>
        </p:nvSpPr>
        <p:spPr>
          <a:xfrm>
            <a:off x="681039" y="2306641"/>
            <a:ext cx="6922161" cy="3494087"/>
          </a:xfrm>
        </p:spPr>
        <p:txBody>
          <a:bodyPr/>
          <a:lstStyle>
            <a:lvl1pPr marL="0" indent="0" algn="l">
              <a:buNone/>
              <a:defRPr/>
            </a:lvl1pPr>
          </a:lstStyle>
          <a:p>
            <a:r>
              <a:rPr lang="en-US" dirty="0" err="1" smtClean="0"/>
              <a:t>Grafikas</a:t>
            </a:r>
            <a:endParaRPr lang="lt-LT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681038" y="1768476"/>
            <a:ext cx="6935920" cy="53816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n-US" dirty="0" err="1" smtClean="0"/>
              <a:t>Tekstas</a:t>
            </a:r>
            <a:r>
              <a:rPr lang="en-US" dirty="0" smtClean="0"/>
              <a:t> 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83979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alutinė skaidr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0" hasCustomPrompt="1"/>
          </p:nvPr>
        </p:nvSpPr>
        <p:spPr>
          <a:xfrm>
            <a:off x="5228169" y="5577840"/>
            <a:ext cx="2431785" cy="82296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rgbClr val="7D6F6C"/>
                </a:solidFill>
              </a:defRPr>
            </a:lvl1pPr>
          </a:lstStyle>
          <a:p>
            <a:r>
              <a:rPr lang="en-US" dirty="0" err="1" smtClean="0"/>
              <a:t>Organizatoriaus</a:t>
            </a:r>
            <a:r>
              <a:rPr lang="en-US" dirty="0" smtClean="0"/>
              <a:t> </a:t>
            </a:r>
            <a:r>
              <a:rPr lang="en-US" dirty="0" err="1" smtClean="0"/>
              <a:t>logotipas</a:t>
            </a:r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23853594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slideLayout" Target="../slideLayouts/slideLayout4.xml"/><Relationship Id="rId7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5" Type="http://schemas.openxmlformats.org/officeDocument/2006/relationships/slideLayout" Target="../slideLayouts/slideLayout6.xml"/><Relationship Id="rId4" Type="http://schemas.openxmlformats.org/officeDocument/2006/relationships/slideLayout" Target="../slideLayouts/slideLayout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 descr="C:\Users\User\Desktop\FINMIN Prezentacija\ESFIVP-logotipo naudojimo vadovas-0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65129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4BF3BB-EB1B-48D4-A124-296D8DDFE6E0}" type="datetimeFigureOut">
              <a:rPr lang="lt-LT" smtClean="0"/>
              <a:pPr/>
              <a:t>2018-03-07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4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4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756EC1-65C8-4B69-8E4C-90A262855C30}" type="slidenum">
              <a:rPr lang="lt-LT" smtClean="0"/>
              <a:pPr/>
              <a:t>‹#›</a:t>
            </a:fld>
            <a:endParaRPr lang="lt-LT"/>
          </a:p>
        </p:txBody>
      </p:sp>
      <p:pic>
        <p:nvPicPr>
          <p:cNvPr id="8" name="Picture 4" descr="C:\Users\User\Desktop\FINMIN Prezentacija\ESFIVP-logotipo naudojimo vadovas-02.jpg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71462"/>
            <a:ext cx="9906000" cy="6877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53331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92"/>
            <a:ext cx="9928301" cy="685933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9" y="320040"/>
            <a:ext cx="8543925" cy="5384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 smtClean="0"/>
              <a:t>Temos</a:t>
            </a:r>
            <a:r>
              <a:rPr lang="en-US" dirty="0" smtClean="0"/>
              <a:t> </a:t>
            </a:r>
            <a:r>
              <a:rPr lang="en-US" dirty="0" err="1" smtClean="0"/>
              <a:t>pavadinimas</a:t>
            </a:r>
            <a:endParaRPr lang="lt-LT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9" y="1203536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err="1" smtClean="0"/>
              <a:t>Tekstas</a:t>
            </a:r>
            <a:endParaRPr lang="en-US" dirty="0" smtClean="0"/>
          </a:p>
          <a:p>
            <a:pPr lvl="1"/>
            <a:r>
              <a:rPr lang="en-US" dirty="0" err="1" smtClean="0"/>
              <a:t>Tekstas</a:t>
            </a:r>
            <a:endParaRPr lang="en-US" dirty="0" smtClean="0"/>
          </a:p>
          <a:p>
            <a:pPr lvl="2"/>
            <a:r>
              <a:rPr lang="en-US" dirty="0" err="1" smtClean="0"/>
              <a:t>Tekstas</a:t>
            </a:r>
            <a:endParaRPr lang="en-US" dirty="0" smtClean="0"/>
          </a:p>
          <a:p>
            <a:pPr lvl="3"/>
            <a:r>
              <a:rPr lang="en-US" dirty="0" err="1" smtClean="0"/>
              <a:t>Tekstas</a:t>
            </a:r>
            <a:endParaRPr lang="en-US" dirty="0" smtClean="0"/>
          </a:p>
          <a:p>
            <a:pPr lvl="4"/>
            <a:r>
              <a:rPr lang="en-US" dirty="0" err="1" smtClean="0"/>
              <a:t>Tekstas</a:t>
            </a:r>
            <a:endParaRPr lang="lt-LT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089D37-8DCC-4B90-9989-088660BA936B}" type="datetimeFigureOut">
              <a:rPr lang="lt-LT" smtClean="0"/>
              <a:pPr/>
              <a:t>2018-03-07</a:t>
            </a:fld>
            <a:endParaRPr lang="lt-L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4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t-L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68689-5B76-426F-80A9-6DBB66434ACD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875489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6" r:id="rId2"/>
    <p:sldLayoutId id="2147483678" r:id="rId3"/>
    <p:sldLayoutId id="2147483679" r:id="rId4"/>
    <p:sldLayoutId id="2147483704" r:id="rId5"/>
    <p:sldLayoutId id="2147483717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400" kern="1200">
          <a:solidFill>
            <a:srgbClr val="7D6F6C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rgbClr val="7D6F6C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" y="9144"/>
            <a:ext cx="9899904" cy="6839712"/>
          </a:xfrm>
          <a:prstGeom prst="rect">
            <a:avLst/>
          </a:prstGeom>
        </p:spPr>
      </p:pic>
      <p:sp>
        <p:nvSpPr>
          <p:cNvPr id="8" name="Turinio vietos rezervavimo ženklas 2"/>
          <p:cNvSpPr txBox="1">
            <a:spLocks/>
          </p:cNvSpPr>
          <p:nvPr userDrawn="1"/>
        </p:nvSpPr>
        <p:spPr>
          <a:xfrm>
            <a:off x="495300" y="1600201"/>
            <a:ext cx="8915400" cy="298092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lt-LT" altLang="lt-LT" sz="2800" b="1" dirty="0" smtClean="0">
              <a:solidFill>
                <a:srgbClr val="767676"/>
              </a:solidFill>
              <a:latin typeface="Calibri" pitchFamily="34" charset="0"/>
              <a:ea typeface="MS PGothic" pitchFamily="34" charset="-128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r>
              <a:rPr lang="lt-LT" altLang="lt-LT" sz="2800" b="1" dirty="0" smtClean="0">
                <a:solidFill>
                  <a:srgbClr val="767676"/>
                </a:solidFill>
                <a:latin typeface="Calibri" pitchFamily="34" charset="0"/>
                <a:ea typeface="MS PGothic" pitchFamily="34" charset="-128"/>
              </a:rPr>
              <a:t>AČIŪ UŽ DĖMESĮ</a:t>
            </a:r>
            <a:endParaRPr lang="lt-LT" sz="2800" dirty="0"/>
          </a:p>
        </p:txBody>
      </p:sp>
    </p:spTree>
    <p:extLst>
      <p:ext uri="{BB962C8B-B14F-4D97-AF65-F5344CB8AC3E}">
        <p14:creationId xmlns:p14="http://schemas.microsoft.com/office/powerpoint/2010/main" val="1984658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04861" y="1775460"/>
            <a:ext cx="8581510" cy="4404360"/>
          </a:xfrm>
        </p:spPr>
        <p:txBody>
          <a:bodyPr>
            <a:normAutofit/>
          </a:bodyPr>
          <a:lstStyle/>
          <a:p>
            <a:r>
              <a:rPr lang="lt-LT" sz="2000" dirty="0" smtClean="0"/>
              <a:t>Projekto vertė – 469 372,61 </a:t>
            </a:r>
            <a:r>
              <a:rPr lang="lt-LT" sz="2000" dirty="0" err="1" smtClean="0"/>
              <a:t>Eur</a:t>
            </a:r>
            <a:r>
              <a:rPr lang="lt-LT" sz="2000" dirty="0" smtClean="0"/>
              <a:t> (ES parama – 398 966,71 </a:t>
            </a:r>
            <a:r>
              <a:rPr lang="lt-LT" sz="2000" dirty="0" err="1" smtClean="0"/>
              <a:t>Eur</a:t>
            </a:r>
            <a:r>
              <a:rPr lang="lt-LT" sz="2000" dirty="0" smtClean="0"/>
              <a:t>, valstybės biudžeto lėšos – 35 202,95 </a:t>
            </a:r>
            <a:r>
              <a:rPr lang="lt-LT" sz="2000" dirty="0" err="1" smtClean="0"/>
              <a:t>Eur</a:t>
            </a:r>
            <a:r>
              <a:rPr lang="lt-LT" sz="2000" dirty="0" smtClean="0"/>
              <a:t>, savivaldybės biudžeto lėšos – 35 202,95 </a:t>
            </a:r>
            <a:r>
              <a:rPr lang="lt-LT" sz="2000" dirty="0" err="1" smtClean="0"/>
              <a:t>Eur</a:t>
            </a:r>
            <a:r>
              <a:rPr lang="lt-LT" sz="2000" dirty="0" smtClean="0"/>
              <a:t>).</a:t>
            </a:r>
          </a:p>
          <a:p>
            <a:r>
              <a:rPr lang="lt-LT" sz="2000" dirty="0" smtClean="0"/>
              <a:t>Projektas finansuojamas </a:t>
            </a:r>
            <a:r>
              <a:rPr lang="lt-LT" sz="2000" dirty="0"/>
              <a:t>iš Europos Regioninės plėtros </a:t>
            </a:r>
            <a:r>
              <a:rPr lang="lt-LT" sz="2000" dirty="0" smtClean="0"/>
              <a:t>fondo, LR valstybės biudžeto, Rokiškio rajono savivaldybės biudžeto lėšų.</a:t>
            </a:r>
          </a:p>
          <a:p>
            <a:r>
              <a:rPr lang="lt-LT" sz="2000" dirty="0"/>
              <a:t>Projekto vykdytojas:  Rokiškio rajono savivaldybės administracija</a:t>
            </a:r>
          </a:p>
          <a:p>
            <a:pPr lvl="0"/>
            <a:r>
              <a:rPr lang="lt-LT" sz="2000" dirty="0">
                <a:solidFill>
                  <a:srgbClr val="FFFFFF"/>
                </a:solidFill>
              </a:rPr>
              <a:t>Įgyvendinančioji institucija: Viešoji įstaiga Centrinė projektų valdymo agentūra</a:t>
            </a:r>
          </a:p>
          <a:p>
            <a:endParaRPr lang="lt-LT" dirty="0" smtClean="0"/>
          </a:p>
          <a:p>
            <a:endParaRPr lang="lt-L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874" y="663816"/>
            <a:ext cx="8916868" cy="1180223"/>
          </a:xfrm>
        </p:spPr>
        <p:txBody>
          <a:bodyPr/>
          <a:lstStyle/>
          <a:p>
            <a:r>
              <a:rPr lang="lt-LT" dirty="0" smtClean="0"/>
              <a:t>Juodupės </a:t>
            </a:r>
            <a:r>
              <a:rPr lang="lt-LT" dirty="0"/>
              <a:t>miestelio gyvenamosios vietovės atnaujinimas </a:t>
            </a:r>
          </a:p>
        </p:txBody>
      </p:sp>
    </p:spTree>
    <p:extLst>
      <p:ext uri="{BB962C8B-B14F-4D97-AF65-F5344CB8AC3E}">
        <p14:creationId xmlns:p14="http://schemas.microsoft.com/office/powerpoint/2010/main" val="624539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dirty="0"/>
              <a:t>Juodupės miestelio gyvenamosios vietovės atnaujinimas </a:t>
            </a:r>
            <a:endParaRPr lang="en-GB" dirty="0"/>
          </a:p>
        </p:txBody>
      </p:sp>
      <p:sp>
        <p:nvSpPr>
          <p:cNvPr id="3" name="Teksto vietos rezervavimo ženklas 2"/>
          <p:cNvSpPr>
            <a:spLocks noGrp="1"/>
          </p:cNvSpPr>
          <p:nvPr>
            <p:ph type="body" sz="quarter" idx="10"/>
          </p:nvPr>
        </p:nvSpPr>
        <p:spPr>
          <a:xfrm>
            <a:off x="586741" y="1320799"/>
            <a:ext cx="8717280" cy="4668521"/>
          </a:xfrm>
        </p:spPr>
        <p:txBody>
          <a:bodyPr>
            <a:noAutofit/>
          </a:bodyPr>
          <a:lstStyle/>
          <a:p>
            <a:pPr algn="ctr"/>
            <a:r>
              <a:rPr lang="lt-LT" b="1" dirty="0"/>
              <a:t>Projekto tikslas </a:t>
            </a:r>
            <a:r>
              <a:rPr lang="lt-LT" b="1" dirty="0" smtClean="0"/>
              <a:t>– prisidėti prie </a:t>
            </a:r>
            <a:r>
              <a:rPr lang="lt-LT" b="1" dirty="0"/>
              <a:t>Juodupės miestelio </a:t>
            </a:r>
            <a:r>
              <a:rPr lang="lt-LT" b="1" dirty="0" smtClean="0"/>
              <a:t>gyvenimo kokybės ir gyvenamosios aplinkos gerinimo.</a:t>
            </a:r>
            <a:endParaRPr lang="en-US" b="1" dirty="0" smtClean="0"/>
          </a:p>
          <a:p>
            <a:r>
              <a:rPr lang="lt-LT" b="1" dirty="0"/>
              <a:t> </a:t>
            </a:r>
            <a:r>
              <a:rPr lang="lt-LT" b="1" dirty="0" smtClean="0"/>
              <a:t>     Projekto </a:t>
            </a:r>
            <a:r>
              <a:rPr lang="lt-LT" b="1" dirty="0"/>
              <a:t>įgyvendinimo </a:t>
            </a:r>
            <a:r>
              <a:rPr lang="lt-LT" b="1" dirty="0" smtClean="0"/>
              <a:t>metu </a:t>
            </a:r>
            <a:r>
              <a:rPr lang="en-US" b="1" dirty="0" err="1" smtClean="0"/>
              <a:t>numatyta</a:t>
            </a:r>
            <a:r>
              <a:rPr lang="lt-LT" b="1" dirty="0" smtClean="0"/>
              <a:t>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b="1" dirty="0" smtClean="0"/>
              <a:t>atlikt</a:t>
            </a:r>
            <a:r>
              <a:rPr lang="en-US" b="1" dirty="0" err="1" smtClean="0"/>
              <a:t>i</a:t>
            </a:r>
            <a:r>
              <a:rPr lang="lt-LT" b="1" dirty="0" smtClean="0"/>
              <a:t> kultūros paskirties pastato Pergalės g. 4 A dalies patalpų remont</a:t>
            </a:r>
            <a:r>
              <a:rPr lang="lt-LT" b="1" dirty="0"/>
              <a:t>ą</a:t>
            </a:r>
            <a:r>
              <a:rPr lang="lt-LT" b="1" dirty="0" smtClean="0"/>
              <a:t> ir pritaikyti patalpas bendruomenės poreikiams;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b="1" dirty="0" smtClean="0"/>
              <a:t> įsigyti baldus patalpoms;</a:t>
            </a:r>
            <a:endParaRPr lang="lt-LT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b="1" dirty="0" err="1" smtClean="0"/>
              <a:t>atnaujint</a:t>
            </a:r>
            <a:r>
              <a:rPr lang="lt-LT" b="1" dirty="0"/>
              <a:t>i</a:t>
            </a:r>
            <a:r>
              <a:rPr lang="en-GB" b="1" dirty="0" smtClean="0"/>
              <a:t> </a:t>
            </a:r>
            <a:r>
              <a:rPr lang="en-GB" b="1" dirty="0" err="1"/>
              <a:t>Pergalės</a:t>
            </a:r>
            <a:r>
              <a:rPr lang="en-GB" b="1" dirty="0"/>
              <a:t> g. (</a:t>
            </a:r>
            <a:r>
              <a:rPr lang="en-GB" b="1" dirty="0" err="1"/>
              <a:t>nuo</a:t>
            </a:r>
            <a:r>
              <a:rPr lang="en-GB" b="1" dirty="0"/>
              <a:t> </a:t>
            </a:r>
            <a:r>
              <a:rPr lang="en-GB" b="1" dirty="0" err="1"/>
              <a:t>Liepų</a:t>
            </a:r>
            <a:r>
              <a:rPr lang="en-GB" b="1" dirty="0"/>
              <a:t> g. </a:t>
            </a:r>
            <a:r>
              <a:rPr lang="en-GB" b="1" dirty="0" err="1"/>
              <a:t>iki</a:t>
            </a:r>
            <a:r>
              <a:rPr lang="en-GB" b="1" dirty="0"/>
              <a:t> </a:t>
            </a:r>
            <a:r>
              <a:rPr lang="en-GB" b="1" dirty="0" err="1"/>
              <a:t>Taikos</a:t>
            </a:r>
            <a:r>
              <a:rPr lang="en-GB" b="1" dirty="0"/>
              <a:t> g</a:t>
            </a:r>
            <a:r>
              <a:rPr lang="en-GB" b="1" dirty="0" smtClean="0"/>
              <a:t>.), </a:t>
            </a:r>
            <a:r>
              <a:rPr lang="en-GB" b="1" dirty="0" err="1"/>
              <a:t>Tekstilininkų</a:t>
            </a:r>
            <a:r>
              <a:rPr lang="en-GB" b="1" dirty="0"/>
              <a:t> g. </a:t>
            </a:r>
            <a:r>
              <a:rPr lang="en-GB" b="1" dirty="0" smtClean="0"/>
              <a:t>(</a:t>
            </a:r>
            <a:r>
              <a:rPr lang="lt-LT" b="1" dirty="0" smtClean="0"/>
              <a:t>šaligatvis nuo Pergalės g. iki Palangos g., autobusų stotelės zonos sutvarkymas, šviestuvų pakeitimas), </a:t>
            </a:r>
            <a:r>
              <a:rPr lang="en-GB" b="1" dirty="0" err="1" smtClean="0"/>
              <a:t>Palangos</a:t>
            </a:r>
            <a:r>
              <a:rPr lang="en-GB" b="1" dirty="0" smtClean="0"/>
              <a:t> </a:t>
            </a:r>
            <a:r>
              <a:rPr lang="en-GB" b="1" dirty="0"/>
              <a:t>g., </a:t>
            </a:r>
            <a:r>
              <a:rPr lang="en-GB" b="1" dirty="0" err="1"/>
              <a:t>Taikos</a:t>
            </a:r>
            <a:r>
              <a:rPr lang="en-GB" b="1" dirty="0"/>
              <a:t> g., </a:t>
            </a:r>
            <a:r>
              <a:rPr lang="en-GB" b="1" dirty="0" err="1"/>
              <a:t>Liepų</a:t>
            </a:r>
            <a:r>
              <a:rPr lang="en-GB" b="1" dirty="0"/>
              <a:t> </a:t>
            </a:r>
            <a:r>
              <a:rPr lang="en-GB" b="1" dirty="0" err="1"/>
              <a:t>gatvių</a:t>
            </a:r>
            <a:r>
              <a:rPr lang="en-GB" b="1" dirty="0"/>
              <a:t> </a:t>
            </a:r>
            <a:r>
              <a:rPr lang="en-GB" b="1" dirty="0" err="1"/>
              <a:t>dalių</a:t>
            </a:r>
            <a:r>
              <a:rPr lang="en-GB" b="1" dirty="0"/>
              <a:t> (</a:t>
            </a:r>
            <a:r>
              <a:rPr lang="en-GB" b="1" dirty="0" err="1"/>
              <a:t>šaligatvių</a:t>
            </a:r>
            <a:r>
              <a:rPr lang="en-GB" b="1" dirty="0"/>
              <a:t>) </a:t>
            </a:r>
            <a:r>
              <a:rPr lang="en-GB" b="1" dirty="0" err="1" smtClean="0"/>
              <a:t>infrastruktūr</a:t>
            </a:r>
            <a:r>
              <a:rPr lang="lt-LT" b="1" dirty="0"/>
              <a:t>ą</a:t>
            </a:r>
            <a:r>
              <a:rPr lang="en-GB" b="1" dirty="0" smtClean="0"/>
              <a:t>; </a:t>
            </a:r>
            <a:r>
              <a:rPr lang="en-GB" b="1" dirty="0" err="1"/>
              <a:t>atnaujinti</a:t>
            </a:r>
            <a:r>
              <a:rPr lang="en-GB" b="1" dirty="0"/>
              <a:t> P. </a:t>
            </a:r>
            <a:r>
              <a:rPr lang="en-GB" b="1" dirty="0" err="1"/>
              <a:t>Cvirkos</a:t>
            </a:r>
            <a:r>
              <a:rPr lang="en-GB" b="1" dirty="0"/>
              <a:t> g. </a:t>
            </a:r>
            <a:r>
              <a:rPr lang="en-GB" b="1" dirty="0" err="1"/>
              <a:t>pėsčiųjų</a:t>
            </a:r>
            <a:r>
              <a:rPr lang="en-GB" b="1" dirty="0"/>
              <a:t> ir </a:t>
            </a:r>
            <a:r>
              <a:rPr lang="en-GB" b="1" dirty="0" err="1"/>
              <a:t>dviračių</a:t>
            </a:r>
            <a:r>
              <a:rPr lang="en-GB" b="1" dirty="0"/>
              <a:t> </a:t>
            </a:r>
            <a:r>
              <a:rPr lang="en-GB" b="1" dirty="0" err="1"/>
              <a:t>tako</a:t>
            </a:r>
            <a:r>
              <a:rPr lang="en-GB" b="1" dirty="0"/>
              <a:t> </a:t>
            </a:r>
            <a:r>
              <a:rPr lang="en-GB" b="1" dirty="0" err="1" smtClean="0"/>
              <a:t>infrastruktūr</a:t>
            </a:r>
            <a:r>
              <a:rPr lang="lt-LT" b="1" dirty="0"/>
              <a:t>ą</a:t>
            </a:r>
            <a:r>
              <a:rPr lang="en-GB" b="1" dirty="0" smtClean="0"/>
              <a:t> </a:t>
            </a:r>
            <a:r>
              <a:rPr lang="en-GB" b="1" dirty="0" err="1"/>
              <a:t>bei</a:t>
            </a:r>
            <a:r>
              <a:rPr lang="en-GB" b="1" dirty="0"/>
              <a:t> </a:t>
            </a:r>
            <a:r>
              <a:rPr lang="en-GB" b="1" dirty="0" err="1"/>
              <a:t>naujai</a:t>
            </a:r>
            <a:r>
              <a:rPr lang="en-GB" b="1" dirty="0"/>
              <a:t> </a:t>
            </a:r>
            <a:r>
              <a:rPr lang="lt-LT" b="1" dirty="0"/>
              <a:t>į</a:t>
            </a:r>
            <a:r>
              <a:rPr lang="en-GB" b="1" dirty="0" err="1" smtClean="0"/>
              <a:t>rengt</a:t>
            </a:r>
            <a:r>
              <a:rPr lang="lt-LT" b="1" dirty="0"/>
              <a:t>i</a:t>
            </a:r>
            <a:r>
              <a:rPr lang="en-GB" b="1" dirty="0" smtClean="0"/>
              <a:t> dal</a:t>
            </a:r>
            <a:r>
              <a:rPr lang="lt-LT" b="1" dirty="0" smtClean="0"/>
              <a:t>į </a:t>
            </a:r>
            <a:r>
              <a:rPr lang="en-GB" b="1" dirty="0" err="1" smtClean="0"/>
              <a:t>pėsčiųjų</a:t>
            </a:r>
            <a:r>
              <a:rPr lang="en-GB" b="1" dirty="0" smtClean="0"/>
              <a:t> </a:t>
            </a:r>
            <a:r>
              <a:rPr lang="en-GB" b="1" dirty="0" err="1"/>
              <a:t>eismo</a:t>
            </a:r>
            <a:r>
              <a:rPr lang="en-GB" b="1" dirty="0"/>
              <a:t> </a:t>
            </a:r>
            <a:r>
              <a:rPr lang="en-GB" b="1" dirty="0" err="1"/>
              <a:t>tako</a:t>
            </a:r>
            <a:r>
              <a:rPr lang="en-GB" b="1" dirty="0"/>
              <a:t> P. </a:t>
            </a:r>
            <a:r>
              <a:rPr lang="en-GB" b="1" dirty="0" err="1"/>
              <a:t>Cvirkos</a:t>
            </a:r>
            <a:r>
              <a:rPr lang="en-GB" b="1" dirty="0"/>
              <a:t> g</a:t>
            </a:r>
            <a:r>
              <a:rPr lang="en-GB" b="1" dirty="0" smtClean="0"/>
              <a:t>.</a:t>
            </a:r>
            <a:r>
              <a:rPr lang="lt-LT" b="1" dirty="0" smtClean="0"/>
              <a:t>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b="1" dirty="0" smtClean="0"/>
              <a:t>įrengti Juodupės </a:t>
            </a:r>
            <a:r>
              <a:rPr lang="lt-LT" b="1" dirty="0"/>
              <a:t>miestelio </a:t>
            </a:r>
            <a:r>
              <a:rPr lang="lt-LT" b="1" dirty="0" smtClean="0"/>
              <a:t>rekreacines zonas (įrengti  </a:t>
            </a:r>
            <a:r>
              <a:rPr lang="lt-LT" b="1" dirty="0"/>
              <a:t>tinklinio, automobilių stovėjimo, vaikų žaidimų </a:t>
            </a:r>
            <a:r>
              <a:rPr lang="lt-LT" b="1" dirty="0" smtClean="0"/>
              <a:t>aikšteles</a:t>
            </a:r>
            <a:r>
              <a:rPr lang="lt-LT" b="1" dirty="0"/>
              <a:t>, </a:t>
            </a:r>
            <a:r>
              <a:rPr lang="lt-LT" b="1" dirty="0" smtClean="0"/>
              <a:t>pavėsines</a:t>
            </a:r>
            <a:r>
              <a:rPr lang="lt-LT" b="1" dirty="0"/>
              <a:t>, persirengimo </a:t>
            </a:r>
            <a:r>
              <a:rPr lang="lt-LT" b="1" dirty="0" smtClean="0"/>
              <a:t>kabinas</a:t>
            </a:r>
            <a:r>
              <a:rPr lang="lt-LT" b="1" dirty="0"/>
              <a:t>, </a:t>
            </a:r>
            <a:r>
              <a:rPr lang="lt-LT" b="1" dirty="0" smtClean="0"/>
              <a:t>rekonstruoti </a:t>
            </a:r>
            <a:r>
              <a:rPr lang="lt-LT" b="1" dirty="0"/>
              <a:t>pėsčiųjų </a:t>
            </a:r>
            <a:r>
              <a:rPr lang="lt-LT" b="1" dirty="0" smtClean="0"/>
              <a:t>taką, įrengti takus</a:t>
            </a:r>
            <a:r>
              <a:rPr lang="lt-LT" b="1" dirty="0"/>
              <a:t>, </a:t>
            </a:r>
            <a:r>
              <a:rPr lang="lt-LT" b="1" dirty="0" smtClean="0"/>
              <a:t>laiptus, pontoninį tiltą, lieptą);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lt-LT" b="1" dirty="0" smtClean="0"/>
              <a:t>Įrengti miestelio parke vaikų žaidimo aikšteles, sūpynes, treniruoklius.</a:t>
            </a:r>
            <a:r>
              <a:rPr lang="lt-LT" b="1" dirty="0"/>
              <a:t>	</a:t>
            </a:r>
            <a:endParaRPr lang="en-GB" b="1" dirty="0"/>
          </a:p>
        </p:txBody>
      </p:sp>
      <p:sp>
        <p:nvSpPr>
          <p:cNvPr id="5" name="Turinio vietos rezervavimo ženklas 2"/>
          <p:cNvSpPr txBox="1">
            <a:spLocks/>
          </p:cNvSpPr>
          <p:nvPr/>
        </p:nvSpPr>
        <p:spPr>
          <a:xfrm>
            <a:off x="457200" y="1211580"/>
            <a:ext cx="8229600" cy="401762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lt-LT" dirty="0"/>
          </a:p>
        </p:txBody>
      </p:sp>
    </p:spTree>
    <p:extLst>
      <p:ext uri="{BB962C8B-B14F-4D97-AF65-F5344CB8AC3E}">
        <p14:creationId xmlns:p14="http://schemas.microsoft.com/office/powerpoint/2010/main" val="3768297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ntraštė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lt-LT" dirty="0"/>
              <a:t>Juodupės miestelio gyvenamosios vietovės </a:t>
            </a:r>
            <a:r>
              <a:rPr lang="lt-LT" dirty="0" smtClean="0"/>
              <a:t>atnaujinimas</a:t>
            </a:r>
            <a:endParaRPr lang="en-US" dirty="0"/>
          </a:p>
        </p:txBody>
      </p:sp>
      <p:sp>
        <p:nvSpPr>
          <p:cNvPr id="9" name="Teksto vietos rezervavimo ženklas 8"/>
          <p:cNvSpPr>
            <a:spLocks noGrp="1"/>
          </p:cNvSpPr>
          <p:nvPr>
            <p:ph type="body" sz="quarter" idx="10"/>
          </p:nvPr>
        </p:nvSpPr>
        <p:spPr>
          <a:xfrm>
            <a:off x="665799" y="1028700"/>
            <a:ext cx="8543925" cy="4968240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</a:pPr>
            <a:r>
              <a:rPr lang="lt-LT" b="1" dirty="0" smtClean="0"/>
              <a:t>      Situacija dėl projekto įgyvendinimo:   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b="1" dirty="0" smtClean="0"/>
              <a:t>Parengta </a:t>
            </a:r>
            <a:r>
              <a:rPr lang="lt-LT" b="1" dirty="0"/>
              <a:t>projekto parengiamoji dokumentacija.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b="1" dirty="0" smtClean="0"/>
              <a:t>Parengti techniniai projektai: </a:t>
            </a:r>
            <a:r>
              <a:rPr lang="x-none" b="1" smtClean="0"/>
              <a:t>„</a:t>
            </a:r>
            <a:r>
              <a:rPr lang="lt-LT" b="1" dirty="0" smtClean="0"/>
              <a:t>Kultūros </a:t>
            </a:r>
            <a:r>
              <a:rPr lang="lt-LT" b="1" dirty="0"/>
              <a:t>paskirties pastato Pergalės g. 4, Juodupės mstl. Rokiškio r. dalies patalpų paprastojo remonto projektas“  (Pastatas – kultūros namai, unikalus kodas 7397-0003-4019</a:t>
            </a:r>
            <a:r>
              <a:rPr lang="lt-LT" b="1" dirty="0" smtClean="0"/>
              <a:t>)“, „Pergalės </a:t>
            </a:r>
            <a:r>
              <a:rPr lang="lt-LT" b="1" dirty="0"/>
              <a:t>g. (nuo Liepų iki Taikos g.), Tekstilininkų, Palangos, P. Cvirkos, Taikos, Liepų gatvių dalių (šaligatvių) paprastieji remontai bei pėsčiųjų tako P. Cvirkos g. nauja statyba. Pergalės aikštės - gatvės elementas - apšvietimo inžineriniai </a:t>
            </a:r>
            <a:r>
              <a:rPr lang="lt-LT" b="1" dirty="0" smtClean="0"/>
              <a:t>tinklai“  ir „</a:t>
            </a:r>
            <a:r>
              <a:rPr lang="lt-LT" b="1" dirty="0"/>
              <a:t>Juodupės miestelio gyvenamosios vietovės atnaujinimo, rekreacinių zonų Palangos g. 4 A (sklypo </a:t>
            </a:r>
            <a:r>
              <a:rPr lang="lt-LT" b="1" dirty="0" err="1"/>
              <a:t>unik</a:t>
            </a:r>
            <a:r>
              <a:rPr lang="lt-LT" b="1" dirty="0"/>
              <a:t>. Nr.4400-1629-8761), P. Cvirkos g. 14 (sklypo </a:t>
            </a:r>
            <a:r>
              <a:rPr lang="lt-LT" b="1" dirty="0" err="1"/>
              <a:t>unik</a:t>
            </a:r>
            <a:r>
              <a:rPr lang="lt-LT" b="1" dirty="0"/>
              <a:t>. Nr. 4400-2060-1298), Paupio 1-oji g. 2 (sklypo </a:t>
            </a:r>
            <a:r>
              <a:rPr lang="lt-LT" b="1" dirty="0" err="1"/>
              <a:t>unik</a:t>
            </a:r>
            <a:r>
              <a:rPr lang="lt-LT" b="1" dirty="0"/>
              <a:t>. Nr.4400-1629-8750), </a:t>
            </a:r>
            <a:r>
              <a:rPr lang="lt-LT" b="1" dirty="0" err="1"/>
              <a:t>Juodupė</a:t>
            </a:r>
            <a:r>
              <a:rPr lang="lt-LT" b="1" dirty="0"/>
              <a:t>, Rokiškio r. sav. sutvarkymo projektas</a:t>
            </a:r>
            <a:r>
              <a:rPr lang="lt-LT" b="1" dirty="0" smtClean="0"/>
              <a:t>“. </a:t>
            </a:r>
            <a:endParaRPr lang="lt-LT" b="1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b="1" dirty="0" smtClean="0"/>
              <a:t>Atliktos techninių projektų ekspertizės.</a:t>
            </a:r>
            <a:endParaRPr lang="lt-LT" b="1" dirty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b="1" dirty="0" smtClean="0"/>
              <a:t>Nupirkti </a:t>
            </a:r>
            <a:r>
              <a:rPr lang="lt-LT" b="1" dirty="0"/>
              <a:t>rangos </a:t>
            </a:r>
            <a:r>
              <a:rPr lang="lt-LT" b="1" dirty="0" smtClean="0"/>
              <a:t>darbai</a:t>
            </a:r>
            <a:r>
              <a:rPr lang="lt-LT" b="1" dirty="0"/>
              <a:t>. </a:t>
            </a:r>
            <a:r>
              <a:rPr lang="lt-LT" b="1" dirty="0" smtClean="0"/>
              <a:t>Statybos darbų </a:t>
            </a:r>
            <a:r>
              <a:rPr lang="lt-LT" b="1" dirty="0"/>
              <a:t>rangovai: UAB „</a:t>
            </a:r>
            <a:r>
              <a:rPr lang="lt-LT" b="1" dirty="0" err="1"/>
              <a:t>Henvida</a:t>
            </a:r>
            <a:r>
              <a:rPr lang="lt-LT" b="1" dirty="0"/>
              <a:t>“, UAB „</a:t>
            </a:r>
            <a:r>
              <a:rPr lang="lt-LT" b="1" dirty="0" err="1"/>
              <a:t>Stafas</a:t>
            </a:r>
            <a:r>
              <a:rPr lang="lt-LT" b="1" dirty="0"/>
              <a:t>“ (jungtinė veikla su UAB „</a:t>
            </a:r>
            <a:r>
              <a:rPr lang="lt-LT" b="1" dirty="0" err="1"/>
              <a:t>Helanas</a:t>
            </a:r>
            <a:r>
              <a:rPr lang="lt-LT" b="1" dirty="0" smtClean="0"/>
              <a:t>“) </a:t>
            </a:r>
            <a:r>
              <a:rPr lang="lt-LT" b="1" dirty="0"/>
              <a:t>ir UAB „</a:t>
            </a:r>
            <a:r>
              <a:rPr lang="lt-LT" b="1" dirty="0" err="1"/>
              <a:t>Rokmelsta</a:t>
            </a:r>
            <a:r>
              <a:rPr lang="lt-LT" b="1" dirty="0"/>
              <a:t>“. </a:t>
            </a:r>
            <a:endParaRPr lang="lt-LT" b="1" dirty="0" smtClean="0"/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b="1" dirty="0" smtClean="0"/>
              <a:t> Statybos techninę priežiūrą atliks UAB „Panevėžio miestprojektas“.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b="1" dirty="0" smtClean="0"/>
              <a:t>2018 </a:t>
            </a:r>
            <a:r>
              <a:rPr lang="lt-LT" b="1" dirty="0"/>
              <a:t>metų </a:t>
            </a:r>
            <a:r>
              <a:rPr lang="lt-LT" b="1" dirty="0" smtClean="0"/>
              <a:t>sausio 19 </a:t>
            </a:r>
            <a:r>
              <a:rPr lang="lt-LT" b="1" dirty="0"/>
              <a:t>d. pasirašyta projekto finansavimo sutartis su įgyvendinančiąja institucija -</a:t>
            </a:r>
            <a:r>
              <a:rPr lang="lt-LT" b="1" dirty="0" smtClean="0"/>
              <a:t> viešąja </a:t>
            </a:r>
            <a:r>
              <a:rPr lang="lt-LT" b="1" dirty="0"/>
              <a:t>įstaiga </a:t>
            </a:r>
            <a:r>
              <a:rPr lang="lt-LT" b="1" dirty="0" smtClean="0"/>
              <a:t>Centrine </a:t>
            </a:r>
            <a:r>
              <a:rPr lang="lt-LT" b="1" dirty="0"/>
              <a:t>projektų valdymo </a:t>
            </a:r>
            <a:r>
              <a:rPr lang="lt-LT" b="1" dirty="0" smtClean="0"/>
              <a:t>agentūra</a:t>
            </a:r>
            <a:r>
              <a:rPr lang="lt-LT" b="1" dirty="0"/>
              <a:t>.</a:t>
            </a:r>
            <a:r>
              <a:rPr lang="lt-LT" b="1" dirty="0" smtClean="0"/>
              <a:t> Centrinė </a:t>
            </a:r>
            <a:r>
              <a:rPr lang="lt-LT" b="1" dirty="0"/>
              <a:t>projektų valdymo agentūra patvirtino mokėjimo prašymų teikimo grafiką ir projekto pirkimų planą</a:t>
            </a:r>
            <a:r>
              <a:rPr lang="lt-LT" b="1" dirty="0" smtClean="0"/>
              <a:t>.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b="1" dirty="0" smtClean="0"/>
              <a:t>Rangos darbai pradėti 2018 vasario mėn.  </a:t>
            </a:r>
          </a:p>
          <a:p>
            <a:pPr marL="285750" indent="-28575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lt-LT" b="1" dirty="0" smtClean="0"/>
              <a:t>Projekto </a:t>
            </a:r>
            <a:r>
              <a:rPr lang="lt-LT" b="1" dirty="0"/>
              <a:t>veiklų įgyvendinimo pabaiga – </a:t>
            </a:r>
            <a:r>
              <a:rPr lang="lt-LT" b="1" dirty="0" smtClean="0"/>
              <a:t>2020 </a:t>
            </a:r>
            <a:r>
              <a:rPr lang="lt-LT" b="1" dirty="0"/>
              <a:t>vasario mėn.</a:t>
            </a:r>
            <a:endParaRPr lang="en-US" b="1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lt-LT" b="1" dirty="0" smtClean="0"/>
          </a:p>
          <a:p>
            <a:endParaRPr lang="lt-LT" b="1" dirty="0"/>
          </a:p>
        </p:txBody>
      </p:sp>
    </p:spTree>
    <p:extLst>
      <p:ext uri="{BB962C8B-B14F-4D97-AF65-F5344CB8AC3E}">
        <p14:creationId xmlns:p14="http://schemas.microsoft.com/office/powerpoint/2010/main" val="41963039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7"/>
          <p:cNvSpPr>
            <a:spLocks noGrp="1"/>
          </p:cNvSpPr>
          <p:nvPr>
            <p:ph type="title"/>
          </p:nvPr>
        </p:nvSpPr>
        <p:spPr>
          <a:xfrm>
            <a:off x="1249680" y="411480"/>
            <a:ext cx="8008620" cy="1143000"/>
          </a:xfrm>
        </p:spPr>
        <p:txBody>
          <a:bodyPr>
            <a:normAutofit fontScale="90000"/>
          </a:bodyPr>
          <a:lstStyle/>
          <a:p>
            <a:r>
              <a:rPr lang="lt-LT" dirty="0" smtClean="0"/>
              <a:t/>
            </a:r>
            <a:br>
              <a:rPr lang="lt-LT" dirty="0" smtClean="0"/>
            </a:br>
            <a:r>
              <a:rPr lang="lt-LT" sz="2200" b="1" dirty="0"/>
              <a:t>Juodupės miestelio gyvenamosios vietovės atnaujinimas </a:t>
            </a:r>
            <a:r>
              <a:rPr lang="lt-LT" sz="2000" b="1" dirty="0" smtClean="0"/>
              <a:t/>
            </a:r>
            <a:br>
              <a:rPr lang="lt-LT" sz="2000" b="1" dirty="0" smtClean="0"/>
            </a:br>
            <a:r>
              <a:rPr lang="lt-LT" sz="2000" b="1" dirty="0" smtClean="0"/>
              <a:t>         </a:t>
            </a:r>
            <a:br>
              <a:rPr lang="lt-LT" sz="2000" b="1" dirty="0" smtClean="0"/>
            </a:br>
            <a:r>
              <a:rPr lang="lt-LT" sz="2000" b="1"/>
              <a:t> </a:t>
            </a:r>
            <a:r>
              <a:rPr lang="lt-LT" sz="2000" b="1" smtClean="0"/>
              <a:t>        </a:t>
            </a:r>
            <a:r>
              <a:rPr lang="lt-LT" sz="2000" smtClean="0"/>
              <a:t>Foto fiksacija </a:t>
            </a:r>
            <a:r>
              <a:rPr lang="lt-LT" sz="2000" dirty="0"/>
              <a:t>prieš projekto </a:t>
            </a:r>
            <a:r>
              <a:rPr lang="lt-LT" sz="2000" dirty="0" smtClean="0"/>
              <a:t>įgyvendinimą:</a:t>
            </a:r>
            <a:r>
              <a:rPr lang="lt-LT" dirty="0" smtClean="0"/>
              <a:t/>
            </a:r>
            <a:br>
              <a:rPr lang="lt-LT" dirty="0" smtClean="0"/>
            </a:br>
            <a:r>
              <a:rPr lang="lt-LT" sz="2000" dirty="0" smtClean="0"/>
              <a:t>1. Sanitariniai mazgai.   2. Apšvietimas </a:t>
            </a:r>
            <a:r>
              <a:rPr lang="lt-LT" sz="2000" dirty="0"/>
              <a:t>T</a:t>
            </a:r>
            <a:r>
              <a:rPr lang="lt-LT" sz="2000" dirty="0" smtClean="0"/>
              <a:t>ekstilininkų g.</a:t>
            </a:r>
            <a:br>
              <a:rPr lang="lt-LT" sz="2000" dirty="0" smtClean="0"/>
            </a:br>
            <a:r>
              <a:rPr lang="lt-LT" sz="2000" dirty="0" smtClean="0"/>
              <a:t>3. Pergalės </a:t>
            </a:r>
            <a:r>
              <a:rPr lang="lt-LT" sz="2000" dirty="0"/>
              <a:t>g. šaligatvis. </a:t>
            </a:r>
            <a:r>
              <a:rPr lang="lt-LT" sz="2000" dirty="0" smtClean="0"/>
              <a:t>4. Palangos g. pėsčiųjų takas</a:t>
            </a:r>
            <a:r>
              <a:rPr lang="lt-LT" sz="2000" dirty="0"/>
              <a:t/>
            </a:r>
            <a:br>
              <a:rPr lang="lt-LT" sz="2000" dirty="0"/>
            </a:br>
            <a:endParaRPr lang="lt-LT" sz="2000" dirty="0"/>
          </a:p>
        </p:txBody>
      </p:sp>
      <p:pic>
        <p:nvPicPr>
          <p:cNvPr id="9" name="Picture 3" descr="C:\Documents and Settings\Vilma\My Documents\PROJEKTAI\2014\Problemos seniūnijose\100LEICA\2015\Juodupės atnaujinimas\Picture 031.jpg"/>
          <p:cNvPicPr>
            <a:picLocks noGrp="1" noChangeAspect="1" noChangeArrowheads="1"/>
          </p:cNvPicPr>
          <p:nvPr>
            <p:ph type="pic" sz="quarter" idx="13"/>
          </p:nvPr>
        </p:nvPicPr>
        <p:blipFill>
          <a:blip r:embed="rId2" cstate="print"/>
          <a:srcRect t="25491" b="25491"/>
          <a:stretch>
            <a:fillRect/>
          </a:stretch>
        </p:blipFill>
        <p:spPr bwMode="auto">
          <a:xfrm>
            <a:off x="681038" y="1661160"/>
            <a:ext cx="4595812" cy="2255519"/>
          </a:xfrm>
          <a:prstGeom prst="rect">
            <a:avLst/>
          </a:prstGeom>
          <a:noFill/>
        </p:spPr>
      </p:pic>
      <p:pic>
        <p:nvPicPr>
          <p:cNvPr id="10" name="Picture 2" descr="C:\Documents and Settings\Vilma\My Documents\PROJEKTAI\2014\Problemos seniūnijose\100LEICA\2015\Juodupės atnaujinimas\Picture 038.jpg"/>
          <p:cNvPicPr>
            <a:picLocks noGrp="1" noChangeAspect="1" noChangeArrowheads="1"/>
          </p:cNvPicPr>
          <p:nvPr>
            <p:ph type="pic" sz="quarter" idx="14"/>
          </p:nvPr>
        </p:nvPicPr>
        <p:blipFill>
          <a:blip r:embed="rId3" cstate="print"/>
          <a:srcRect t="11250" b="11250"/>
          <a:stretch>
            <a:fillRect/>
          </a:stretch>
        </p:blipFill>
        <p:spPr bwMode="auto">
          <a:xfrm>
            <a:off x="5413375" y="1668780"/>
            <a:ext cx="3811588" cy="2255520"/>
          </a:xfrm>
          <a:prstGeom prst="rect">
            <a:avLst/>
          </a:prstGeom>
          <a:noFill/>
        </p:spPr>
      </p:pic>
      <p:pic>
        <p:nvPicPr>
          <p:cNvPr id="14" name="Picture 3" descr="C:\Documents and Settings\Vilma\My Documents\PROJEKTAI\2014\Problemos seniūnijose\100LEICA\2015\Juodupės atnaujinimas\Picture 034.jpg"/>
          <p:cNvPicPr>
            <a:picLocks noGrp="1" noChangeAspect="1" noChangeArrowheads="1"/>
          </p:cNvPicPr>
          <p:nvPr>
            <p:ph type="pic" sz="quarter" idx="15"/>
          </p:nvPr>
        </p:nvPicPr>
        <p:blipFill>
          <a:blip r:embed="rId4" cstate="print"/>
          <a:srcRect t="24384" b="24384"/>
          <a:stretch>
            <a:fillRect/>
          </a:stretch>
        </p:blipFill>
        <p:spPr bwMode="auto">
          <a:prstGeom prst="rect">
            <a:avLst/>
          </a:prstGeom>
          <a:noFill/>
        </p:spPr>
      </p:pic>
      <p:pic>
        <p:nvPicPr>
          <p:cNvPr id="15" name="Picture 3" descr="C:\Documents and Settings\Vilma\My Documents\PROJEKTAI\2014\Problemos seniūnijose\100LEICA\2015\Juodupės atnaujinimas\Picture 04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49236" y="4221480"/>
            <a:ext cx="3643338" cy="24003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030278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in MIn titulinis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2A57A3"/>
      </a:accent1>
      <a:accent2>
        <a:srgbClr val="E2DDDB"/>
      </a:accent2>
      <a:accent3>
        <a:srgbClr val="827573"/>
      </a:accent3>
      <a:accent4>
        <a:srgbClr val="E2DDDB"/>
      </a:accent4>
      <a:accent5>
        <a:srgbClr val="FFCC00"/>
      </a:accent5>
      <a:accent6>
        <a:srgbClr val="2A57A3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in MIn" id="{3D01923E-6B55-45DF-A1C7-613873B7B2F0}" vid="{420D04CA-D0BA-4BA0-94CA-232FF5AB0EB0}"/>
    </a:ext>
  </a:extLst>
</a:theme>
</file>

<file path=ppt/theme/theme2.xml><?xml version="1.0" encoding="utf-8"?>
<a:theme xmlns:a="http://schemas.openxmlformats.org/drawingml/2006/main" name="Teksto skaidrė">
  <a:themeElements>
    <a:clrScheme name="FIMIN">
      <a:dk1>
        <a:srgbClr val="827573"/>
      </a:dk1>
      <a:lt1>
        <a:srgbClr val="FFFFFF"/>
      </a:lt1>
      <a:dk2>
        <a:srgbClr val="827573"/>
      </a:dk2>
      <a:lt2>
        <a:srgbClr val="E2DDDB"/>
      </a:lt2>
      <a:accent1>
        <a:srgbClr val="BFBFBF"/>
      </a:accent1>
      <a:accent2>
        <a:srgbClr val="999999"/>
      </a:accent2>
      <a:accent3>
        <a:srgbClr val="666666"/>
      </a:accent3>
      <a:accent4>
        <a:srgbClr val="2A57A3"/>
      </a:accent4>
      <a:accent5>
        <a:srgbClr val="FFCC00"/>
      </a:accent5>
      <a:accent6>
        <a:srgbClr val="6D95D9"/>
      </a:accent6>
      <a:hlink>
        <a:srgbClr val="827573"/>
      </a:hlink>
      <a:folHlink>
        <a:srgbClr val="2A57A3"/>
      </a:folHlink>
    </a:clrScheme>
    <a:fontScheme name="FinMIN">
      <a:majorFont>
        <a:latin typeface="Calibri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Galtuinė skaidrė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647</TotalTime>
  <Words>494</Words>
  <Application>Microsoft Office PowerPoint</Application>
  <PresentationFormat>A4 formatas (210x297 mm)</PresentationFormat>
  <Paragraphs>24</Paragraphs>
  <Slides>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Skaidrių pavadinimai</vt:lpstr>
      </vt:variant>
      <vt:variant>
        <vt:i4>4</vt:i4>
      </vt:variant>
    </vt:vector>
  </HeadingPairs>
  <TitlesOfParts>
    <vt:vector size="7" baseType="lpstr">
      <vt:lpstr>Fin MIn titulinis</vt:lpstr>
      <vt:lpstr>Teksto skaidrė</vt:lpstr>
      <vt:lpstr>Galtuinė skaidrė</vt:lpstr>
      <vt:lpstr>Juodupės miestelio gyvenamosios vietovės atnaujinimas </vt:lpstr>
      <vt:lpstr>Juodupės miestelio gyvenamosios vietovės atnaujinimas </vt:lpstr>
      <vt:lpstr>Juodupės miestelio gyvenamosios vietovės atnaujinimas</vt:lpstr>
      <vt:lpstr> Juodupės miestelio gyvenamosios vietovės atnaujinimas                     Foto fiksacija prieš projekto įgyvendinimą: 1. Sanitariniai mazgai.   2. Apšvietimas Tekstilininkų g. 3. Pergalės g. šaligatvis. 4. Palangos g. pėsčiųjų takas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Vilma Meciukoniene</cp:lastModifiedBy>
  <cp:revision>43</cp:revision>
  <dcterms:created xsi:type="dcterms:W3CDTF">2015-10-26T11:19:59Z</dcterms:created>
  <dcterms:modified xsi:type="dcterms:W3CDTF">2018-03-07T08:34:11Z</dcterms:modified>
</cp:coreProperties>
</file>