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81" r:id="rId3"/>
    <p:sldId id="270" r:id="rId4"/>
    <p:sldId id="262" r:id="rId5"/>
    <p:sldId id="267" r:id="rId6"/>
    <p:sldId id="279" r:id="rId7"/>
    <p:sldId id="282" r:id="rId8"/>
    <p:sldId id="268" r:id="rId9"/>
    <p:sldId id="280" r:id="rId10"/>
    <p:sldId id="269" r:id="rId11"/>
    <p:sldId id="272" r:id="rId12"/>
    <p:sldId id="265" r:id="rId13"/>
    <p:sldId id="266" r:id="rId14"/>
    <p:sldId id="264" r:id="rId15"/>
    <p:sldId id="274" r:id="rId16"/>
    <p:sldId id="275" r:id="rId17"/>
    <p:sldId id="283" r:id="rId18"/>
    <p:sldId id="273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>
        <p:scale>
          <a:sx n="74" d="100"/>
          <a:sy n="74" d="100"/>
        </p:scale>
        <p:origin x="-1038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S\Desktop\darbuotoju%20amziu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uomenys%20ataskait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uomenys%20ataskai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uomenys%20ataskaita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uomenys%20ataskaita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uomenys%20ataskaita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uomenys%20ataskaita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uomenys%20ataskaita.xlsx" TargetMode="External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>
                <c:manualLayout>
                  <c:x val="-0.1100196327497631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Sheet1!$B$4:$B$6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 </c:v>
                </c:pt>
              </c:strCache>
            </c:strRef>
          </c:cat>
          <c:val>
            <c:numRef>
              <c:f>Sheet1!$C$4:$C$6</c:f>
              <c:numCache>
                <c:formatCode>General</c:formatCode>
                <c:ptCount val="3"/>
                <c:pt idx="0">
                  <c:v>226</c:v>
                </c:pt>
                <c:pt idx="1">
                  <c:v>244</c:v>
                </c:pt>
                <c:pt idx="2">
                  <c:v>255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890752"/>
        <c:axId val="126791040"/>
      </c:barChart>
      <c:catAx>
        <c:axId val="130890752"/>
        <c:scaling>
          <c:orientation val="minMax"/>
        </c:scaling>
        <c:delete val="0"/>
        <c:axPos val="b"/>
        <c:majorTickMark val="out"/>
        <c:minorTickMark val="none"/>
        <c:tickLblPos val="nextTo"/>
        <c:crossAx val="126791040"/>
        <c:crosses val="autoZero"/>
        <c:auto val="1"/>
        <c:lblAlgn val="ctr"/>
        <c:lblOffset val="100"/>
        <c:noMultiLvlLbl val="0"/>
      </c:catAx>
      <c:valAx>
        <c:axId val="126791040"/>
        <c:scaling>
          <c:orientation val="minMax"/>
          <c:max val="25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Renginiai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69818460192475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130890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Sheet3!$B$9:$B$10</c:f>
              <c:strCache>
                <c:ptCount val="2"/>
                <c:pt idx="0">
                  <c:v>Skirtas finansavimas</c:v>
                </c:pt>
                <c:pt idx="1">
                  <c:v>Pateiktos paraiškos</c:v>
                </c:pt>
              </c:strCache>
            </c:strRef>
          </c:cat>
          <c:val>
            <c:numRef>
              <c:f>Sheet3!$C$9:$C$10</c:f>
              <c:numCache>
                <c:formatCode>General</c:formatCode>
                <c:ptCount val="2"/>
                <c:pt idx="0">
                  <c:v>4</c:v>
                </c:pt>
                <c:pt idx="1">
                  <c:v>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8595328"/>
        <c:axId val="126751232"/>
      </c:barChart>
      <c:valAx>
        <c:axId val="126751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Projektai</a:t>
                </a:r>
              </a:p>
            </c:rich>
          </c:tx>
          <c:layout>
            <c:manualLayout>
              <c:xMode val="edge"/>
              <c:yMode val="edge"/>
              <c:x val="0.76727930883639539"/>
              <c:y val="0.833448891805190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8595328"/>
        <c:crosses val="autoZero"/>
        <c:crossBetween val="between"/>
      </c:valAx>
      <c:catAx>
        <c:axId val="6185953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1267512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293841742004472"/>
          <c:y val="2.9041557908076505E-2"/>
          <c:w val="0.52317585301837266"/>
          <c:h val="0.94455702581185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Lapas1!$AB$48</c:f>
              <c:strCache>
                <c:ptCount val="1"/>
                <c:pt idx="0">
                  <c:v>2016 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Lapas1!$AC$47:$AG$47</c:f>
              <c:strCache>
                <c:ptCount val="5"/>
                <c:pt idx="0">
                  <c:v>Iš viso skirta</c:v>
                </c:pt>
                <c:pt idx="1">
                  <c:v>Darbo užmokesčiui</c:v>
                </c:pt>
                <c:pt idx="2">
                  <c:v>Veiklai </c:v>
                </c:pt>
                <c:pt idx="3">
                  <c:v>Infrastruktūrai išlaikyti </c:v>
                </c:pt>
                <c:pt idx="4">
                  <c:v>Ilgalaikiam materialiajam turtui įsigyti</c:v>
                </c:pt>
              </c:strCache>
            </c:strRef>
          </c:cat>
          <c:val>
            <c:numRef>
              <c:f>Lapas1!$AC$48:$AG$48</c:f>
              <c:numCache>
                <c:formatCode>General</c:formatCode>
                <c:ptCount val="5"/>
                <c:pt idx="0">
                  <c:v>284332</c:v>
                </c:pt>
                <c:pt idx="1">
                  <c:v>216696</c:v>
                </c:pt>
                <c:pt idx="2">
                  <c:v>9120</c:v>
                </c:pt>
                <c:pt idx="3">
                  <c:v>53516</c:v>
                </c:pt>
                <c:pt idx="4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Lapas1!$AB$49</c:f>
              <c:strCache>
                <c:ptCount val="1"/>
                <c:pt idx="0">
                  <c:v>2015 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Lapas1!$AC$47:$AG$47</c:f>
              <c:strCache>
                <c:ptCount val="5"/>
                <c:pt idx="0">
                  <c:v>Iš viso skirta</c:v>
                </c:pt>
                <c:pt idx="1">
                  <c:v>Darbo užmokesčiui</c:v>
                </c:pt>
                <c:pt idx="2">
                  <c:v>Veiklai </c:v>
                </c:pt>
                <c:pt idx="3">
                  <c:v>Infrastruktūrai išlaikyti </c:v>
                </c:pt>
                <c:pt idx="4">
                  <c:v>Ilgalaikiam materialiajam turtui įsigyti</c:v>
                </c:pt>
              </c:strCache>
            </c:strRef>
          </c:cat>
          <c:val>
            <c:numRef>
              <c:f>Lapas1!$AC$49:$AG$49</c:f>
              <c:numCache>
                <c:formatCode>General</c:formatCode>
                <c:ptCount val="5"/>
                <c:pt idx="0">
                  <c:v>252138</c:v>
                </c:pt>
                <c:pt idx="1">
                  <c:v>208156</c:v>
                </c:pt>
                <c:pt idx="2">
                  <c:v>4680</c:v>
                </c:pt>
                <c:pt idx="3">
                  <c:v>30616</c:v>
                </c:pt>
                <c:pt idx="4">
                  <c:v>8686</c:v>
                </c:pt>
              </c:numCache>
            </c:numRef>
          </c:val>
        </c:ser>
        <c:ser>
          <c:idx val="2"/>
          <c:order val="2"/>
          <c:tx>
            <c:strRef>
              <c:f>Lapas1!$AB$50</c:f>
              <c:strCache>
                <c:ptCount val="1"/>
                <c:pt idx="0">
                  <c:v>2014 m.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u="sng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Lapas1!$AC$47:$AG$47</c:f>
              <c:strCache>
                <c:ptCount val="5"/>
                <c:pt idx="0">
                  <c:v>Iš viso skirta</c:v>
                </c:pt>
                <c:pt idx="1">
                  <c:v>Darbo užmokesčiui</c:v>
                </c:pt>
                <c:pt idx="2">
                  <c:v>Veiklai </c:v>
                </c:pt>
                <c:pt idx="3">
                  <c:v>Infrastruktūrai išlaikyti </c:v>
                </c:pt>
                <c:pt idx="4">
                  <c:v>Ilgalaikiam materialiajam turtui įsigyti</c:v>
                </c:pt>
              </c:strCache>
            </c:strRef>
          </c:cat>
          <c:val>
            <c:numRef>
              <c:f>Lapas1!$AC$50:$AG$50</c:f>
              <c:numCache>
                <c:formatCode>General</c:formatCode>
                <c:ptCount val="5"/>
                <c:pt idx="0">
                  <c:v>262627</c:v>
                </c:pt>
                <c:pt idx="1">
                  <c:v>191204</c:v>
                </c:pt>
                <c:pt idx="2">
                  <c:v>43897</c:v>
                </c:pt>
                <c:pt idx="3">
                  <c:v>23413</c:v>
                </c:pt>
                <c:pt idx="4">
                  <c:v>4112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3"/>
        <c:overlap val="-13"/>
        <c:axId val="620851712"/>
        <c:axId val="126752960"/>
      </c:barChart>
      <c:catAx>
        <c:axId val="620851712"/>
        <c:scaling>
          <c:orientation val="minMax"/>
        </c:scaling>
        <c:delete val="0"/>
        <c:axPos val="l"/>
        <c:majorTickMark val="out"/>
        <c:minorTickMark val="none"/>
        <c:tickLblPos val="nextTo"/>
        <c:crossAx val="126752960"/>
        <c:crosses val="autoZero"/>
        <c:auto val="1"/>
        <c:lblAlgn val="ctr"/>
        <c:lblOffset val="100"/>
        <c:noMultiLvlLbl val="0"/>
      </c:catAx>
      <c:valAx>
        <c:axId val="1267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0851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u="sng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i="1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="1"/>
            </a:pPr>
            <a:endParaRPr lang="en-US"/>
          </a:p>
        </c:txPr>
      </c:legendEntry>
      <c:layout>
        <c:manualLayout>
          <c:xMode val="edge"/>
          <c:yMode val="edge"/>
          <c:x val="0.77716365315446678"/>
          <c:y val="0.17971381696293076"/>
          <c:w val="0.18579930980849615"/>
          <c:h val="0.25511168838512305"/>
        </c:manualLayout>
      </c:layout>
      <c:overlay val="0"/>
    </c:legend>
    <c:plotVisOnly val="1"/>
    <c:dispBlanksAs val="gap"/>
    <c:showDLblsOverMax val="0"/>
  </c:chart>
  <c:spPr>
    <a:noFill/>
    <a:ln w="0"/>
  </c:spPr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8500765529308839"/>
          <c:y val="3.1209278013086747E-2"/>
          <c:w val="0.56098510255662493"/>
          <c:h val="0.9263901582864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Lapas1!$B$16</c:f>
              <c:strCache>
                <c:ptCount val="1"/>
                <c:pt idx="0">
                  <c:v>2016 m.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Lapas1!$C$15:$F$15</c:f>
              <c:strCache>
                <c:ptCount val="4"/>
                <c:pt idx="0">
                  <c:v>Pajamos už teikiamas paslaugas </c:v>
                </c:pt>
                <c:pt idx="1">
                  <c:v>Lėšos, gautos projektams įgyvendinti</c:v>
                </c:pt>
                <c:pt idx="2">
                  <c:v>Lėšos iš privačių rėmėjų</c:v>
                </c:pt>
                <c:pt idx="3">
                  <c:v>Iš viso gautos lėšos </c:v>
                </c:pt>
              </c:strCache>
            </c:strRef>
          </c:cat>
          <c:val>
            <c:numRef>
              <c:f>Lapas1!$C$16:$F$16</c:f>
              <c:numCache>
                <c:formatCode>General</c:formatCode>
                <c:ptCount val="4"/>
                <c:pt idx="0">
                  <c:v>37688</c:v>
                </c:pt>
                <c:pt idx="1">
                  <c:v>26099</c:v>
                </c:pt>
                <c:pt idx="2">
                  <c:v>15427</c:v>
                </c:pt>
                <c:pt idx="3">
                  <c:v>79214</c:v>
                </c:pt>
              </c:numCache>
            </c:numRef>
          </c:val>
        </c:ser>
        <c:ser>
          <c:idx val="1"/>
          <c:order val="1"/>
          <c:tx>
            <c:strRef>
              <c:f>Lapas1!$B$17</c:f>
              <c:strCache>
                <c:ptCount val="1"/>
                <c:pt idx="0">
                  <c:v>2015 m.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Lapas1!$C$15:$F$15</c:f>
              <c:strCache>
                <c:ptCount val="4"/>
                <c:pt idx="0">
                  <c:v>Pajamos už teikiamas paslaugas </c:v>
                </c:pt>
                <c:pt idx="1">
                  <c:v>Lėšos, gautos projektams įgyvendinti</c:v>
                </c:pt>
                <c:pt idx="2">
                  <c:v>Lėšos iš privačių rėmėjų</c:v>
                </c:pt>
                <c:pt idx="3">
                  <c:v>Iš viso gautos lėšos </c:v>
                </c:pt>
              </c:strCache>
            </c:strRef>
          </c:cat>
          <c:val>
            <c:numRef>
              <c:f>Lapas1!$C$17:$F$17</c:f>
              <c:numCache>
                <c:formatCode>General</c:formatCode>
                <c:ptCount val="4"/>
                <c:pt idx="0">
                  <c:v>36771</c:v>
                </c:pt>
                <c:pt idx="1">
                  <c:v>14795</c:v>
                </c:pt>
                <c:pt idx="2">
                  <c:v>20234</c:v>
                </c:pt>
                <c:pt idx="3">
                  <c:v>71800</c:v>
                </c:pt>
              </c:numCache>
            </c:numRef>
          </c:val>
        </c:ser>
        <c:ser>
          <c:idx val="2"/>
          <c:order val="2"/>
          <c:tx>
            <c:strRef>
              <c:f>Lapas1!$B$18</c:f>
              <c:strCache>
                <c:ptCount val="1"/>
                <c:pt idx="0">
                  <c:v>2014 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u="sng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Lapas1!$C$15:$F$15</c:f>
              <c:strCache>
                <c:ptCount val="4"/>
                <c:pt idx="0">
                  <c:v>Pajamos už teikiamas paslaugas </c:v>
                </c:pt>
                <c:pt idx="1">
                  <c:v>Lėšos, gautos projektams įgyvendinti</c:v>
                </c:pt>
                <c:pt idx="2">
                  <c:v>Lėšos iš privačių rėmėjų</c:v>
                </c:pt>
                <c:pt idx="3">
                  <c:v>Iš viso gautos lėšos </c:v>
                </c:pt>
              </c:strCache>
            </c:strRef>
          </c:cat>
          <c:val>
            <c:numRef>
              <c:f>Lapas1!$C$18:$F$18</c:f>
              <c:numCache>
                <c:formatCode>General</c:formatCode>
                <c:ptCount val="4"/>
                <c:pt idx="0">
                  <c:v>42665</c:v>
                </c:pt>
                <c:pt idx="1">
                  <c:v>38587</c:v>
                </c:pt>
                <c:pt idx="2">
                  <c:v>16851</c:v>
                </c:pt>
                <c:pt idx="3">
                  <c:v>98104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8"/>
        <c:overlap val="-17"/>
        <c:axId val="620853760"/>
        <c:axId val="619160128"/>
      </c:barChart>
      <c:catAx>
        <c:axId val="6208537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9160128"/>
        <c:crosses val="autoZero"/>
        <c:auto val="1"/>
        <c:lblAlgn val="ctr"/>
        <c:lblOffset val="100"/>
        <c:noMultiLvlLbl val="0"/>
      </c:catAx>
      <c:valAx>
        <c:axId val="619160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2085376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 u="sng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i="1" u="none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en-US"/>
          </a:p>
        </c:txPr>
      </c:legendEntry>
      <c:layout>
        <c:manualLayout>
          <c:xMode val="edge"/>
          <c:yMode val="edge"/>
          <c:x val="0.82329785165743163"/>
          <c:y val="0.40535595619630499"/>
          <c:w val="0.16744288908330904"/>
          <c:h val="0.2321689531298437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Lapas2!$B$2</c:f>
              <c:strCache>
                <c:ptCount val="1"/>
                <c:pt idx="0">
                  <c:v>Teatrų skaičius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Lapas2!$A$3:$A$5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 </c:v>
                </c:pt>
              </c:strCache>
            </c:strRef>
          </c:cat>
          <c:val>
            <c:numRef>
              <c:f>Lapas2!$B$3:$B$5</c:f>
              <c:numCache>
                <c:formatCode>General</c:formatCode>
                <c:ptCount val="3"/>
                <c:pt idx="0">
                  <c:v>13</c:v>
                </c:pt>
                <c:pt idx="1">
                  <c:v>16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Lapas2!$C$2</c:f>
              <c:strCache>
                <c:ptCount val="1"/>
              </c:strCache>
            </c:strRef>
          </c:tx>
          <c:invertIfNegative val="0"/>
          <c:cat>
            <c:strRef>
              <c:f>Lapas2!$A$3:$A$5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 </c:v>
                </c:pt>
              </c:strCache>
            </c:strRef>
          </c:cat>
          <c:val>
            <c:numRef>
              <c:f>Lapas2!$C$3:$C$5</c:f>
              <c:numCache>
                <c:formatCode>General</c:formatCode>
                <c:ptCount val="3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9"/>
        <c:overlap val="90"/>
        <c:axId val="148714496"/>
        <c:axId val="134179072"/>
      </c:barChart>
      <c:catAx>
        <c:axId val="1487144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4179072"/>
        <c:crosses val="autoZero"/>
        <c:auto val="1"/>
        <c:lblAlgn val="ctr"/>
        <c:lblOffset val="100"/>
        <c:noMultiLvlLbl val="0"/>
      </c:catAx>
      <c:valAx>
        <c:axId val="13417907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lt-LT" sz="1400"/>
                  <a:t>Teatrų skaičius </a:t>
                </a:r>
              </a:p>
            </c:rich>
          </c:tx>
          <c:layout>
            <c:manualLayout>
              <c:xMode val="edge"/>
              <c:yMode val="edge"/>
              <c:x val="0.5714566573212998"/>
              <c:y val="0.813789787245861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871449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55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55048075349683"/>
          <c:y val="8.3857423891134139E-2"/>
          <c:w val="0.71922424908856464"/>
          <c:h val="0.757372520208318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Lapas2!$B$12</c:f>
              <c:strCache>
                <c:ptCount val="1"/>
                <c:pt idx="0">
                  <c:v>Vidutinė bilieto kaina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Lapas2!$A$13:$A$15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Lapas2!$B$13:$B$15</c:f>
              <c:numCache>
                <c:formatCode>General</c:formatCode>
                <c:ptCount val="3"/>
                <c:pt idx="0">
                  <c:v>7.88</c:v>
                </c:pt>
                <c:pt idx="1">
                  <c:v>8.36</c:v>
                </c:pt>
                <c:pt idx="2">
                  <c:v>7.82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axId val="148713472"/>
        <c:axId val="134180800"/>
      </c:barChart>
      <c:catAx>
        <c:axId val="1487134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34180800"/>
        <c:crosses val="autoZero"/>
        <c:auto val="1"/>
        <c:lblAlgn val="ctr"/>
        <c:lblOffset val="100"/>
        <c:noMultiLvlLbl val="0"/>
      </c:catAx>
      <c:valAx>
        <c:axId val="1341808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lt-LT" sz="1400">
                    <a:latin typeface="Times New Roman" pitchFamily="18" charset="0"/>
                    <a:cs typeface="Times New Roman" pitchFamily="18" charset="0"/>
                  </a:rPr>
                  <a:t>Vidutinė bilieto kaina</a:t>
                </a:r>
              </a:p>
            </c:rich>
          </c:tx>
          <c:layout>
            <c:manualLayout>
              <c:xMode val="edge"/>
              <c:yMode val="edge"/>
              <c:x val="0.48519063358039582"/>
              <c:y val="0.8134990209421175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8713472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55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Lapas2!$B$22</c:f>
              <c:strCache>
                <c:ptCount val="1"/>
                <c:pt idx="0">
                  <c:v>Iš viso parduota bilietų už eur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49629</a:t>
                    </a:r>
                    <a:r>
                      <a:rPr lang="lt-LT" sz="14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40793</a:t>
                    </a:r>
                    <a:r>
                      <a:rPr lang="lt-LT" sz="14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>
                        <a:latin typeface="Times New Roman" pitchFamily="18" charset="0"/>
                        <a:cs typeface="Times New Roman" pitchFamily="18" charset="0"/>
                      </a:rPr>
                      <a:t>42675</a:t>
                    </a:r>
                    <a:r>
                      <a:rPr lang="lt-LT" sz="1400" b="1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Lapas2!$A$23:$A$25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Lapas2!$B$23:$B$25</c:f>
              <c:numCache>
                <c:formatCode>General</c:formatCode>
                <c:ptCount val="3"/>
                <c:pt idx="0">
                  <c:v>49629</c:v>
                </c:pt>
                <c:pt idx="1">
                  <c:v>40793</c:v>
                </c:pt>
                <c:pt idx="2">
                  <c:v>42675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8715008"/>
        <c:axId val="134182528"/>
      </c:barChart>
      <c:catAx>
        <c:axId val="148715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4182528"/>
        <c:crosses val="autoZero"/>
        <c:auto val="1"/>
        <c:lblAlgn val="ctr"/>
        <c:lblOffset val="100"/>
        <c:noMultiLvlLbl val="0"/>
      </c:catAx>
      <c:valAx>
        <c:axId val="13418252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lt-LT" sz="1400">
                    <a:latin typeface="Times New Roman" pitchFamily="18" charset="0"/>
                    <a:cs typeface="Times New Roman" pitchFamily="18" charset="0"/>
                  </a:rPr>
                  <a:t>Parduota bilietų (eur)</a:t>
                </a:r>
                <a:endParaRPr lang="en-US" sz="14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54096321760783139"/>
              <c:y val="0.787715042474532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871500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55000" cap="flat" cmpd="thickThin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Lapas2!$B$7</c:f>
              <c:strCache>
                <c:ptCount val="1"/>
                <c:pt idx="0">
                  <c:v>Parduota bilietų</c:v>
                </c:pt>
              </c:strCache>
            </c:strRef>
          </c:tx>
          <c:invertIfNegative val="0"/>
          <c:cat>
            <c:strRef>
              <c:f>Lapas2!$A$8:$A$10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Lapas2!$B$8:$B$10</c:f>
              <c:numCache>
                <c:formatCode>General</c:formatCode>
                <c:ptCount val="3"/>
                <c:pt idx="0">
                  <c:v>6279</c:v>
                </c:pt>
                <c:pt idx="1">
                  <c:v>5432</c:v>
                </c:pt>
                <c:pt idx="2">
                  <c:v>5708</c:v>
                </c:pt>
              </c:numCache>
            </c:numRef>
          </c:val>
        </c:ser>
        <c:ser>
          <c:idx val="1"/>
          <c:order val="1"/>
          <c:tx>
            <c:strRef>
              <c:f>Lapas2!$C$7</c:f>
              <c:strCache>
                <c:ptCount val="1"/>
                <c:pt idx="0">
                  <c:v>Išdalinta kvietimų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498084291187743E-2"/>
                  <c:y val="-4.770422479132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019157088122724E-2"/>
                  <c:y val="-4.37283675715449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693486590038318E-2"/>
                  <c:y val="4.770422479132219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577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Lapas2!$A$8:$A$10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Lapas2!$C$8:$C$10</c:f>
              <c:numCache>
                <c:formatCode>General</c:formatCode>
                <c:ptCount val="3"/>
                <c:pt idx="0">
                  <c:v>765</c:v>
                </c:pt>
                <c:pt idx="1">
                  <c:v>821</c:v>
                </c:pt>
                <c:pt idx="2">
                  <c:v>577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3"/>
        <c:overlap val="100"/>
        <c:axId val="134409216"/>
        <c:axId val="610042432"/>
      </c:barChart>
      <c:catAx>
        <c:axId val="134409216"/>
        <c:scaling>
          <c:orientation val="minMax"/>
        </c:scaling>
        <c:delete val="0"/>
        <c:axPos val="l"/>
        <c:majorTickMark val="out"/>
        <c:minorTickMark val="none"/>
        <c:tickLblPos val="nextTo"/>
        <c:crossAx val="610042432"/>
        <c:crosses val="autoZero"/>
        <c:auto val="1"/>
        <c:lblAlgn val="ctr"/>
        <c:lblOffset val="100"/>
        <c:noMultiLvlLbl val="0"/>
      </c:catAx>
      <c:valAx>
        <c:axId val="6100424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44092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rgbClr val="FFFFFF"/>
    </a:solidFill>
    <a:ln w="25400" cap="flat" cmpd="sng" algn="ctr">
      <a:solidFill>
        <a:srgbClr val="7E97AD"/>
      </a:solidFill>
      <a:prstDash val="solid"/>
    </a:ln>
    <a:effectLst/>
  </c:spPr>
  <c:txPr>
    <a:bodyPr/>
    <a:lstStyle/>
    <a:p>
      <a:pPr>
        <a:defRPr sz="1600" b="1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Lapas2!$B$17</c:f>
              <c:strCache>
                <c:ptCount val="1"/>
                <c:pt idx="0">
                  <c:v>Vidutinis salės užimtumas </c:v>
                </c:pt>
              </c:strCache>
            </c:strRef>
          </c:tx>
          <c:invertIfNegative val="0"/>
          <c:cat>
            <c:strRef>
              <c:f>Lapas2!$A$18:$A$20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Lapas2!$B$18:$B$20</c:f>
              <c:numCache>
                <c:formatCode>General</c:formatCode>
                <c:ptCount val="3"/>
                <c:pt idx="0">
                  <c:v>348</c:v>
                </c:pt>
                <c:pt idx="1">
                  <c:v>302</c:v>
                </c:pt>
                <c:pt idx="2">
                  <c:v>345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0598400"/>
        <c:axId val="134184256"/>
      </c:barChart>
      <c:catAx>
        <c:axId val="610598400"/>
        <c:scaling>
          <c:orientation val="minMax"/>
        </c:scaling>
        <c:delete val="0"/>
        <c:axPos val="l"/>
        <c:majorTickMark val="out"/>
        <c:minorTickMark val="none"/>
        <c:tickLblPos val="nextTo"/>
        <c:crossAx val="134184256"/>
        <c:crosses val="autoZero"/>
        <c:auto val="1"/>
        <c:lblAlgn val="ctr"/>
        <c:lblOffset val="100"/>
        <c:noMultiLvlLbl val="0"/>
      </c:catAx>
      <c:valAx>
        <c:axId val="13418425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t-LT"/>
                  <a:t>Vidutinis salės užpildymas</a:t>
                </a:r>
              </a:p>
            </c:rich>
          </c:tx>
          <c:layout>
            <c:manualLayout>
              <c:xMode val="edge"/>
              <c:yMode val="edge"/>
              <c:x val="0.66536242344706908"/>
              <c:y val="0.892569262175561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10598400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  <a:ln w="25400" cap="flat" cmpd="sng" algn="ctr">
      <a:solidFill>
        <a:srgbClr val="7E97AD"/>
      </a:solidFill>
      <a:prstDash val="solid"/>
    </a:ln>
    <a:effectLst/>
  </c:spPr>
  <c:txPr>
    <a:bodyPr/>
    <a:lstStyle/>
    <a:p>
      <a:pPr>
        <a:defRPr sz="1600" b="1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Lapas2!$A$28:$A$30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Lapas2!$B$28:$B$30</c:f>
              <c:numCache>
                <c:formatCode>General</c:formatCode>
                <c:ptCount val="3"/>
                <c:pt idx="0">
                  <c:v>8596</c:v>
                </c:pt>
                <c:pt idx="1">
                  <c:v>7409</c:v>
                </c:pt>
                <c:pt idx="2">
                  <c:v>7867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0597376"/>
        <c:axId val="610045888"/>
      </c:barChart>
      <c:catAx>
        <c:axId val="610597376"/>
        <c:scaling>
          <c:orientation val="minMax"/>
        </c:scaling>
        <c:delete val="0"/>
        <c:axPos val="l"/>
        <c:majorTickMark val="out"/>
        <c:minorTickMark val="none"/>
        <c:tickLblPos val="nextTo"/>
        <c:crossAx val="610045888"/>
        <c:crosses val="autoZero"/>
        <c:auto val="1"/>
        <c:lblAlgn val="ctr"/>
        <c:lblOffset val="100"/>
        <c:noMultiLvlLbl val="0"/>
      </c:catAx>
      <c:valAx>
        <c:axId val="6100458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lt-LT"/>
                  <a:t>Uždirbta iš salės nuomos (eur)</a:t>
                </a:r>
              </a:p>
            </c:rich>
          </c:tx>
          <c:layout>
            <c:manualLayout>
              <c:xMode val="edge"/>
              <c:yMode val="edge"/>
              <c:x val="0.37407392825896768"/>
              <c:y val="0.8175925925925925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10597376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  <a:ln w="25400" cap="flat" cmpd="sng" algn="ctr">
      <a:solidFill>
        <a:srgbClr val="7E97AD"/>
      </a:solidFill>
      <a:prstDash val="solid"/>
    </a:ln>
    <a:effectLst/>
  </c:spPr>
  <c:txPr>
    <a:bodyPr/>
    <a:lstStyle/>
    <a:p>
      <a:pPr>
        <a:defRPr sz="1600" b="1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580683922588672"/>
          <c:y val="5.0925925925925923E-2"/>
          <c:w val="0.70211057549583678"/>
          <c:h val="0.79907407407407405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Lapas2!$A$34:$A$36</c:f>
              <c:strCache>
                <c:ptCount val="3"/>
                <c:pt idx="0">
                  <c:v>2014 m.</c:v>
                </c:pt>
                <c:pt idx="1">
                  <c:v>2015 m.</c:v>
                </c:pt>
                <c:pt idx="2">
                  <c:v>2016 m.</c:v>
                </c:pt>
              </c:strCache>
            </c:strRef>
          </c:cat>
          <c:val>
            <c:numRef>
              <c:f>Lapas2!$B$34:$B$36</c:f>
              <c:numCache>
                <c:formatCode>General</c:formatCode>
                <c:ptCount val="3"/>
                <c:pt idx="0">
                  <c:v>7718</c:v>
                </c:pt>
                <c:pt idx="1">
                  <c:v>13840</c:v>
                </c:pt>
                <c:pt idx="2">
                  <c:v>10025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1451904"/>
        <c:axId val="610047616"/>
      </c:barChart>
      <c:catAx>
        <c:axId val="131451904"/>
        <c:scaling>
          <c:orientation val="minMax"/>
        </c:scaling>
        <c:delete val="0"/>
        <c:axPos val="l"/>
        <c:majorTickMark val="out"/>
        <c:minorTickMark val="none"/>
        <c:tickLblPos val="nextTo"/>
        <c:crossAx val="610047616"/>
        <c:crosses val="autoZero"/>
        <c:auto val="1"/>
        <c:lblAlgn val="ctr"/>
        <c:lblOffset val="100"/>
        <c:noMultiLvlLbl val="0"/>
      </c:catAx>
      <c:valAx>
        <c:axId val="61004761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Priva</a:t>
                </a:r>
                <a:r>
                  <a:rPr lang="lt-LT" dirty="0" err="1" smtClean="0"/>
                  <a:t>čių</a:t>
                </a:r>
                <a:r>
                  <a:rPr lang="lt-LT" dirty="0" smtClean="0"/>
                  <a:t> rėmėjų </a:t>
                </a:r>
                <a:r>
                  <a:rPr lang="lt-LT" dirty="0"/>
                  <a:t>parama (</a:t>
                </a:r>
                <a:r>
                  <a:rPr lang="lt-LT" dirty="0" err="1"/>
                  <a:t>eur</a:t>
                </a:r>
                <a:r>
                  <a:rPr lang="lt-LT" dirty="0"/>
                  <a:t>)</a:t>
                </a:r>
              </a:p>
            </c:rich>
          </c:tx>
          <c:layout>
            <c:manualLayout>
              <c:xMode val="edge"/>
              <c:yMode val="edge"/>
              <c:x val="0.58861561514864502"/>
              <c:y val="0.822222222222222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451904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  <a:ln w="25400" cap="flat" cmpd="sng" algn="ctr">
      <a:solidFill>
        <a:srgbClr val="7E97AD"/>
      </a:solidFill>
      <a:prstDash val="solid"/>
    </a:ln>
    <a:effectLst/>
  </c:spPr>
  <c:txPr>
    <a:bodyPr/>
    <a:lstStyle/>
    <a:p>
      <a:pPr>
        <a:defRPr sz="1600" b="1">
          <a:solidFill>
            <a:srgbClr val="000000"/>
          </a:solidFill>
          <a:latin typeface="Times New Roman" pitchFamily="18" charset="0"/>
          <a:ea typeface="+mn-ea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5041928721174"/>
          <c:y val="3.0626597044772802E-2"/>
          <c:w val="0.80188679245283023"/>
          <c:h val="0.8203352405288301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Sheet2!$B$4:$B$5</c:f>
              <c:strCache>
                <c:ptCount val="2"/>
                <c:pt idx="0">
                  <c:v>2015 m.</c:v>
                </c:pt>
                <c:pt idx="1">
                  <c:v>2016 m. </c:v>
                </c:pt>
              </c:strCache>
            </c:strRef>
          </c:cat>
          <c:val>
            <c:numRef>
              <c:f>Sheet2!$C$4:$C$5</c:f>
              <c:numCache>
                <c:formatCode>General</c:formatCode>
                <c:ptCount val="2"/>
                <c:pt idx="0">
                  <c:v>9</c:v>
                </c:pt>
                <c:pt idx="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8594816"/>
        <c:axId val="126749504"/>
      </c:barChart>
      <c:catAx>
        <c:axId val="618594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26749504"/>
        <c:crosses val="autoZero"/>
        <c:auto val="1"/>
        <c:lblAlgn val="ctr"/>
        <c:lblOffset val="100"/>
        <c:noMultiLvlLbl val="0"/>
      </c:catAx>
      <c:valAx>
        <c:axId val="126749504"/>
        <c:scaling>
          <c:orientation val="minMax"/>
          <c:max val="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Projektai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0.66465478273549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18594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BE87B7-CE16-487C-8BC0-EF34F50EDB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E1F7F673-BE08-4C4C-9022-D662F1775899}">
      <dgm:prSet phldrT="[Text]" custT="1"/>
      <dgm:spPr/>
      <dgm:t>
        <a:bodyPr/>
        <a:lstStyle/>
        <a:p>
          <a:r>
            <a:rPr lang="lt-LT" sz="1800" b="1" dirty="0" smtClean="0"/>
            <a:t>Renginių organizavimo veikla</a:t>
          </a:r>
          <a:endParaRPr lang="lt-LT" sz="1800" b="1" dirty="0"/>
        </a:p>
      </dgm:t>
    </dgm:pt>
    <dgm:pt modelId="{33A68CB7-3244-4BDE-89F8-1CDB879C3AE7}" type="parTrans" cxnId="{177FD84E-A2CE-4301-B481-FE288A6ADC3D}">
      <dgm:prSet/>
      <dgm:spPr/>
      <dgm:t>
        <a:bodyPr/>
        <a:lstStyle/>
        <a:p>
          <a:endParaRPr lang="lt-LT" sz="1800"/>
        </a:p>
      </dgm:t>
    </dgm:pt>
    <dgm:pt modelId="{4514DCD5-871E-425E-B7D9-A5EF17935A50}" type="sibTrans" cxnId="{177FD84E-A2CE-4301-B481-FE288A6ADC3D}">
      <dgm:prSet/>
      <dgm:spPr/>
      <dgm:t>
        <a:bodyPr/>
        <a:lstStyle/>
        <a:p>
          <a:endParaRPr lang="lt-LT" sz="1800"/>
        </a:p>
      </dgm:t>
    </dgm:pt>
    <dgm:pt modelId="{A20FB88F-B548-48EB-88DE-F9D9BBB864B5}">
      <dgm:prSet phldrT="[Text]" custT="1"/>
      <dgm:spPr/>
      <dgm:t>
        <a:bodyPr/>
        <a:lstStyle/>
        <a:p>
          <a:r>
            <a:rPr lang="lt-LT" sz="1800" b="1" dirty="0" smtClean="0"/>
            <a:t>Mėgėjų meno sklaida</a:t>
          </a:r>
          <a:endParaRPr lang="lt-LT" sz="1800" b="1" dirty="0"/>
        </a:p>
      </dgm:t>
    </dgm:pt>
    <dgm:pt modelId="{4A636332-45DA-4A45-8674-51383CDDADBC}" type="parTrans" cxnId="{68143E13-685B-4CC5-BB63-D9194F77623B}">
      <dgm:prSet/>
      <dgm:spPr/>
      <dgm:t>
        <a:bodyPr/>
        <a:lstStyle/>
        <a:p>
          <a:endParaRPr lang="lt-LT" sz="1800"/>
        </a:p>
      </dgm:t>
    </dgm:pt>
    <dgm:pt modelId="{C050FE5C-62DE-4C79-916B-5C7F90996112}" type="sibTrans" cxnId="{68143E13-685B-4CC5-BB63-D9194F77623B}">
      <dgm:prSet/>
      <dgm:spPr/>
      <dgm:t>
        <a:bodyPr/>
        <a:lstStyle/>
        <a:p>
          <a:endParaRPr lang="lt-LT" sz="1800"/>
        </a:p>
      </dgm:t>
    </dgm:pt>
    <dgm:pt modelId="{A3A5D670-2F66-4B10-ACCC-D1037D22695B}">
      <dgm:prSet phldrT="[Text]" custT="1"/>
      <dgm:spPr/>
      <dgm:t>
        <a:bodyPr/>
        <a:lstStyle/>
        <a:p>
          <a:r>
            <a:rPr lang="lt-LT" sz="1800" b="1" dirty="0" smtClean="0"/>
            <a:t>Projektinė veikla</a:t>
          </a:r>
          <a:endParaRPr lang="lt-LT" sz="1800" b="1" dirty="0"/>
        </a:p>
      </dgm:t>
    </dgm:pt>
    <dgm:pt modelId="{C5FC5144-47D5-478C-B492-9803FA335014}" type="parTrans" cxnId="{903E97ED-D7DF-4EDE-A1F6-47A9B5036B2F}">
      <dgm:prSet/>
      <dgm:spPr/>
      <dgm:t>
        <a:bodyPr/>
        <a:lstStyle/>
        <a:p>
          <a:endParaRPr lang="lt-LT" sz="1800"/>
        </a:p>
      </dgm:t>
    </dgm:pt>
    <dgm:pt modelId="{E2DFC3F7-8ABA-4FB6-9DE0-DABDA85FD301}" type="sibTrans" cxnId="{903E97ED-D7DF-4EDE-A1F6-47A9B5036B2F}">
      <dgm:prSet/>
      <dgm:spPr/>
      <dgm:t>
        <a:bodyPr/>
        <a:lstStyle/>
        <a:p>
          <a:endParaRPr lang="lt-LT" sz="1800"/>
        </a:p>
      </dgm:t>
    </dgm:pt>
    <dgm:pt modelId="{620FFC30-C268-4018-9D11-3922AF57F0AD}">
      <dgm:prSet custT="1"/>
      <dgm:spPr/>
      <dgm:t>
        <a:bodyPr/>
        <a:lstStyle/>
        <a:p>
          <a:r>
            <a:rPr lang="lt-LT" sz="1800" dirty="0" smtClean="0"/>
            <a:t>Valstybinės šventės ir atmintinų dienų minėjimai</a:t>
          </a:r>
          <a:endParaRPr lang="lt-LT" sz="1800" dirty="0"/>
        </a:p>
      </dgm:t>
    </dgm:pt>
    <dgm:pt modelId="{857BBDBC-7251-41B6-9DD2-8C4D1E3F9F76}" type="parTrans" cxnId="{7809C2BD-F102-459A-81F6-127E051E64EA}">
      <dgm:prSet/>
      <dgm:spPr/>
      <dgm:t>
        <a:bodyPr/>
        <a:lstStyle/>
        <a:p>
          <a:endParaRPr lang="lt-LT" sz="1800"/>
        </a:p>
      </dgm:t>
    </dgm:pt>
    <dgm:pt modelId="{366DC59A-3942-4686-9179-F44DBBEF26D5}" type="sibTrans" cxnId="{7809C2BD-F102-459A-81F6-127E051E64EA}">
      <dgm:prSet/>
      <dgm:spPr/>
      <dgm:t>
        <a:bodyPr/>
        <a:lstStyle/>
        <a:p>
          <a:endParaRPr lang="lt-LT" sz="1800"/>
        </a:p>
      </dgm:t>
    </dgm:pt>
    <dgm:pt modelId="{1AC36C19-4DDF-4482-A72F-4E591AE7DC24}">
      <dgm:prSet custT="1"/>
      <dgm:spPr/>
      <dgm:t>
        <a:bodyPr/>
        <a:lstStyle/>
        <a:p>
          <a:r>
            <a:rPr lang="lt-LT" sz="1800" dirty="0" smtClean="0"/>
            <a:t>Kalendorinės šventės</a:t>
          </a:r>
          <a:endParaRPr lang="lt-LT" sz="1800" dirty="0"/>
        </a:p>
      </dgm:t>
    </dgm:pt>
    <dgm:pt modelId="{E509BB4F-3C17-4F05-95F8-42D288F9B32B}" type="parTrans" cxnId="{CF7DF2FB-85B0-40E3-8792-6B9C75B0DE92}">
      <dgm:prSet/>
      <dgm:spPr/>
      <dgm:t>
        <a:bodyPr/>
        <a:lstStyle/>
        <a:p>
          <a:endParaRPr lang="lt-LT" sz="1800"/>
        </a:p>
      </dgm:t>
    </dgm:pt>
    <dgm:pt modelId="{0E45EEF8-F5CC-4CE3-BAC9-E5CD08F445A1}" type="sibTrans" cxnId="{CF7DF2FB-85B0-40E3-8792-6B9C75B0DE92}">
      <dgm:prSet/>
      <dgm:spPr/>
      <dgm:t>
        <a:bodyPr/>
        <a:lstStyle/>
        <a:p>
          <a:endParaRPr lang="lt-LT" sz="1800"/>
        </a:p>
      </dgm:t>
    </dgm:pt>
    <dgm:pt modelId="{6D3D5F1B-6B98-48C9-968A-0AD02F208C67}">
      <dgm:prSet custT="1"/>
      <dgm:spPr/>
      <dgm:t>
        <a:bodyPr/>
        <a:lstStyle/>
        <a:p>
          <a:r>
            <a:rPr lang="lt-LT" sz="1800" dirty="0" smtClean="0"/>
            <a:t>Kiti renginiai</a:t>
          </a:r>
          <a:endParaRPr lang="lt-LT" sz="1800" dirty="0"/>
        </a:p>
      </dgm:t>
    </dgm:pt>
    <dgm:pt modelId="{D2DA4D65-CEDD-4B48-8AE1-199CC5FB8299}" type="parTrans" cxnId="{7EBF9F3D-95C8-4ACB-AE14-7E952012F22F}">
      <dgm:prSet/>
      <dgm:spPr/>
      <dgm:t>
        <a:bodyPr/>
        <a:lstStyle/>
        <a:p>
          <a:endParaRPr lang="lt-LT" sz="1800"/>
        </a:p>
      </dgm:t>
    </dgm:pt>
    <dgm:pt modelId="{B4C98488-ABB3-474F-ADF1-9B81A554CFD7}" type="sibTrans" cxnId="{7EBF9F3D-95C8-4ACB-AE14-7E952012F22F}">
      <dgm:prSet/>
      <dgm:spPr/>
      <dgm:t>
        <a:bodyPr/>
        <a:lstStyle/>
        <a:p>
          <a:endParaRPr lang="lt-LT" sz="1800"/>
        </a:p>
      </dgm:t>
    </dgm:pt>
    <dgm:pt modelId="{0FA67A75-82BE-4FD0-BF0F-838E41FD01F1}">
      <dgm:prSet custT="1"/>
      <dgm:spPr/>
      <dgm:t>
        <a:bodyPr/>
        <a:lstStyle/>
        <a:p>
          <a:r>
            <a:rPr lang="lt-LT" sz="1800" b="1" dirty="0" smtClean="0"/>
            <a:t>Profesionalaus meno sklaida</a:t>
          </a:r>
          <a:endParaRPr lang="lt-LT" sz="1800" b="1" dirty="0"/>
        </a:p>
      </dgm:t>
    </dgm:pt>
    <dgm:pt modelId="{8D1A5644-8DB3-4044-9C61-68460DD4F6EC}" type="parTrans" cxnId="{9CB47CBF-E012-484D-8712-F4EF0384AD70}">
      <dgm:prSet/>
      <dgm:spPr/>
      <dgm:t>
        <a:bodyPr/>
        <a:lstStyle/>
        <a:p>
          <a:endParaRPr lang="lt-LT" sz="1800"/>
        </a:p>
      </dgm:t>
    </dgm:pt>
    <dgm:pt modelId="{63211B1E-F918-4A4C-824D-0F46A258492E}" type="sibTrans" cxnId="{9CB47CBF-E012-484D-8712-F4EF0384AD70}">
      <dgm:prSet/>
      <dgm:spPr/>
      <dgm:t>
        <a:bodyPr/>
        <a:lstStyle/>
        <a:p>
          <a:endParaRPr lang="lt-LT" sz="1800"/>
        </a:p>
      </dgm:t>
    </dgm:pt>
    <dgm:pt modelId="{5723E265-DE5C-4EA5-9476-F636B6D8BB27}">
      <dgm:prSet phldrT="[Text]" custT="1"/>
      <dgm:spPr/>
      <dgm:t>
        <a:bodyPr/>
        <a:lstStyle/>
        <a:p>
          <a:r>
            <a:rPr lang="lt-LT" sz="1800" b="0" dirty="0" smtClean="0"/>
            <a:t>Įgyvendinti projektai</a:t>
          </a:r>
          <a:endParaRPr lang="lt-LT" sz="1800" b="0" dirty="0"/>
        </a:p>
      </dgm:t>
    </dgm:pt>
    <dgm:pt modelId="{9738EAF2-BDB1-4D32-9E40-C37F4A4E85D6}" type="parTrans" cxnId="{20974CCE-7B83-4091-9BC0-08C09DF10C28}">
      <dgm:prSet/>
      <dgm:spPr/>
      <dgm:t>
        <a:bodyPr/>
        <a:lstStyle/>
        <a:p>
          <a:endParaRPr lang="lt-LT"/>
        </a:p>
      </dgm:t>
    </dgm:pt>
    <dgm:pt modelId="{7C6CC493-E5AE-4088-8533-73EA2715A56D}" type="sibTrans" cxnId="{20974CCE-7B83-4091-9BC0-08C09DF10C28}">
      <dgm:prSet/>
      <dgm:spPr/>
      <dgm:t>
        <a:bodyPr/>
        <a:lstStyle/>
        <a:p>
          <a:endParaRPr lang="lt-LT"/>
        </a:p>
      </dgm:t>
    </dgm:pt>
    <dgm:pt modelId="{8CC2D184-CB58-42C4-8DE3-F14714C27B88}">
      <dgm:prSet phldrT="[Text]" custT="1"/>
      <dgm:spPr/>
      <dgm:t>
        <a:bodyPr/>
        <a:lstStyle/>
        <a:p>
          <a:r>
            <a:rPr lang="lt-LT" sz="1800" b="0" dirty="0" smtClean="0"/>
            <a:t>Pateiktos projektų paraiškos</a:t>
          </a:r>
          <a:endParaRPr lang="lt-LT" sz="1800" b="0" dirty="0"/>
        </a:p>
      </dgm:t>
    </dgm:pt>
    <dgm:pt modelId="{46C57882-C079-4975-ADC9-F27A9E3E405C}" type="parTrans" cxnId="{DD3E3B19-7E49-4D39-95BB-B348A527B0A0}">
      <dgm:prSet/>
      <dgm:spPr/>
      <dgm:t>
        <a:bodyPr/>
        <a:lstStyle/>
        <a:p>
          <a:endParaRPr lang="lt-LT"/>
        </a:p>
      </dgm:t>
    </dgm:pt>
    <dgm:pt modelId="{39E9B3BC-AC80-449D-99E6-44461C5CC01E}" type="sibTrans" cxnId="{DD3E3B19-7E49-4D39-95BB-B348A527B0A0}">
      <dgm:prSet/>
      <dgm:spPr/>
      <dgm:t>
        <a:bodyPr/>
        <a:lstStyle/>
        <a:p>
          <a:endParaRPr lang="lt-LT"/>
        </a:p>
      </dgm:t>
    </dgm:pt>
    <dgm:pt modelId="{BFC910E1-0120-428D-8BF1-DE8846BFDE60}">
      <dgm:prSet custT="1"/>
      <dgm:spPr/>
      <dgm:t>
        <a:bodyPr/>
        <a:lstStyle/>
        <a:p>
          <a:r>
            <a:rPr lang="en-US" sz="1800" b="0" dirty="0" err="1" smtClean="0"/>
            <a:t>Parodos</a:t>
          </a:r>
          <a:r>
            <a:rPr lang="en-US" sz="1800" b="0" dirty="0" smtClean="0"/>
            <a:t>, </a:t>
          </a:r>
          <a:r>
            <a:rPr lang="en-US" sz="1800" b="0" dirty="0" err="1" smtClean="0"/>
            <a:t>koncertai</a:t>
          </a:r>
          <a:r>
            <a:rPr lang="en-US" sz="1800" b="0" dirty="0" smtClean="0"/>
            <a:t>, </a:t>
          </a:r>
          <a:r>
            <a:rPr lang="en-US" sz="1800" b="0" dirty="0" err="1" smtClean="0"/>
            <a:t>spektakliai</a:t>
          </a:r>
          <a:endParaRPr lang="lt-LT" sz="1800" b="0" dirty="0"/>
        </a:p>
      </dgm:t>
    </dgm:pt>
    <dgm:pt modelId="{26D47F89-4BFD-4368-9B1B-DC82BBE47D06}" type="parTrans" cxnId="{03472EB8-9B8C-40E4-A1A8-466156980DD8}">
      <dgm:prSet/>
      <dgm:spPr/>
      <dgm:t>
        <a:bodyPr/>
        <a:lstStyle/>
        <a:p>
          <a:endParaRPr lang="lt-LT"/>
        </a:p>
      </dgm:t>
    </dgm:pt>
    <dgm:pt modelId="{6E15A575-20B0-45A3-BC8D-29B5A0976A02}" type="sibTrans" cxnId="{03472EB8-9B8C-40E4-A1A8-466156980DD8}">
      <dgm:prSet/>
      <dgm:spPr/>
      <dgm:t>
        <a:bodyPr/>
        <a:lstStyle/>
        <a:p>
          <a:endParaRPr lang="lt-LT"/>
        </a:p>
      </dgm:t>
    </dgm:pt>
    <dgm:pt modelId="{4B7FC3A6-7206-4DFE-A62C-59F89AD9F02D}">
      <dgm:prSet phldrT="[Text]" custT="1"/>
      <dgm:spPr/>
      <dgm:t>
        <a:bodyPr/>
        <a:lstStyle/>
        <a:p>
          <a:r>
            <a:rPr lang="lt-LT" sz="1800" b="1" dirty="0" smtClean="0"/>
            <a:t>Edukacinė veikla</a:t>
          </a:r>
          <a:endParaRPr lang="lt-LT" sz="1800" b="1" dirty="0"/>
        </a:p>
      </dgm:t>
    </dgm:pt>
    <dgm:pt modelId="{4417FF47-931C-4FAA-BB49-7974C4B2E4D8}" type="parTrans" cxnId="{04579943-46DD-48F7-81D1-202E11496741}">
      <dgm:prSet/>
      <dgm:spPr/>
      <dgm:t>
        <a:bodyPr/>
        <a:lstStyle/>
        <a:p>
          <a:endParaRPr lang="lt-LT"/>
        </a:p>
      </dgm:t>
    </dgm:pt>
    <dgm:pt modelId="{EE0772ED-4FA2-4BB3-A2FC-320C226B2EC6}" type="sibTrans" cxnId="{04579943-46DD-48F7-81D1-202E11496741}">
      <dgm:prSet/>
      <dgm:spPr/>
      <dgm:t>
        <a:bodyPr/>
        <a:lstStyle/>
        <a:p>
          <a:endParaRPr lang="lt-LT"/>
        </a:p>
      </dgm:t>
    </dgm:pt>
    <dgm:pt modelId="{A83B1F3E-F13F-435C-A0D0-9D0A18FEDB10}" type="pres">
      <dgm:prSet presAssocID="{A2BE87B7-CE16-487C-8BC0-EF34F50EDB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  <dgm:pt modelId="{FCBF04EA-413A-41A3-BE37-91CAB8037284}" type="pres">
      <dgm:prSet presAssocID="{E1F7F673-BE08-4C4C-9022-D662F1775899}" presName="parentLin" presStyleCnt="0"/>
      <dgm:spPr/>
    </dgm:pt>
    <dgm:pt modelId="{CBBC37CE-F5D7-482F-8A21-C2FEF9437C24}" type="pres">
      <dgm:prSet presAssocID="{E1F7F673-BE08-4C4C-9022-D662F1775899}" presName="parentLeftMargin" presStyleLbl="node1" presStyleIdx="0" presStyleCnt="5"/>
      <dgm:spPr/>
      <dgm:t>
        <a:bodyPr/>
        <a:lstStyle/>
        <a:p>
          <a:endParaRPr lang="lt-LT"/>
        </a:p>
      </dgm:t>
    </dgm:pt>
    <dgm:pt modelId="{93607BF8-D217-4034-969D-5785ADB501DF}" type="pres">
      <dgm:prSet presAssocID="{E1F7F673-BE08-4C4C-9022-D662F1775899}" presName="parentText" presStyleLbl="node1" presStyleIdx="0" presStyleCnt="5" custScaleY="160457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13D1B50-AADC-4177-B55A-0FB856CA2197}" type="pres">
      <dgm:prSet presAssocID="{E1F7F673-BE08-4C4C-9022-D662F1775899}" presName="negativeSpace" presStyleCnt="0"/>
      <dgm:spPr/>
    </dgm:pt>
    <dgm:pt modelId="{6EDE8585-4876-43A3-8892-133425DBAA39}" type="pres">
      <dgm:prSet presAssocID="{E1F7F673-BE08-4C4C-9022-D662F1775899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B76EEC92-35FF-47CD-A627-3861385B5612}" type="pres">
      <dgm:prSet presAssocID="{4514DCD5-871E-425E-B7D9-A5EF17935A50}" presName="spaceBetweenRectangles" presStyleCnt="0"/>
      <dgm:spPr/>
    </dgm:pt>
    <dgm:pt modelId="{CC957BAD-A6D5-493F-816A-C7EDE9859EBA}" type="pres">
      <dgm:prSet presAssocID="{0FA67A75-82BE-4FD0-BF0F-838E41FD01F1}" presName="parentLin" presStyleCnt="0"/>
      <dgm:spPr/>
    </dgm:pt>
    <dgm:pt modelId="{49C3C452-A20E-46FE-800A-6BB7719A1A5F}" type="pres">
      <dgm:prSet presAssocID="{0FA67A75-82BE-4FD0-BF0F-838E41FD01F1}" presName="parentLeftMargin" presStyleLbl="node1" presStyleIdx="0" presStyleCnt="5"/>
      <dgm:spPr/>
      <dgm:t>
        <a:bodyPr/>
        <a:lstStyle/>
        <a:p>
          <a:endParaRPr lang="lt-LT"/>
        </a:p>
      </dgm:t>
    </dgm:pt>
    <dgm:pt modelId="{F3FBEE29-82AA-4549-A99E-456F50F71A38}" type="pres">
      <dgm:prSet presAssocID="{0FA67A75-82BE-4FD0-BF0F-838E41FD01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57DFC1A3-E26B-4BD1-8C3D-4F1492DA5FC7}" type="pres">
      <dgm:prSet presAssocID="{0FA67A75-82BE-4FD0-BF0F-838E41FD01F1}" presName="negativeSpace" presStyleCnt="0"/>
      <dgm:spPr/>
    </dgm:pt>
    <dgm:pt modelId="{F2B190B2-366B-4C72-9E5A-611F9CCE128E}" type="pres">
      <dgm:prSet presAssocID="{0FA67A75-82BE-4FD0-BF0F-838E41FD01F1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0AAC4BE-2552-4EB7-8B6E-1BCC7414D72E}" type="pres">
      <dgm:prSet presAssocID="{63211B1E-F918-4A4C-824D-0F46A258492E}" presName="spaceBetweenRectangles" presStyleCnt="0"/>
      <dgm:spPr/>
    </dgm:pt>
    <dgm:pt modelId="{AA8133CD-1C43-4476-8A1A-329C58AD91C1}" type="pres">
      <dgm:prSet presAssocID="{A20FB88F-B548-48EB-88DE-F9D9BBB864B5}" presName="parentLin" presStyleCnt="0"/>
      <dgm:spPr/>
    </dgm:pt>
    <dgm:pt modelId="{71F23478-51B9-4273-A5D6-8F3ABC929A01}" type="pres">
      <dgm:prSet presAssocID="{A20FB88F-B548-48EB-88DE-F9D9BBB864B5}" presName="parentLeftMargin" presStyleLbl="node1" presStyleIdx="1" presStyleCnt="5"/>
      <dgm:spPr/>
      <dgm:t>
        <a:bodyPr/>
        <a:lstStyle/>
        <a:p>
          <a:endParaRPr lang="lt-LT"/>
        </a:p>
      </dgm:t>
    </dgm:pt>
    <dgm:pt modelId="{4B10B130-1463-45B9-AD3F-6BC0781B56F6}" type="pres">
      <dgm:prSet presAssocID="{A20FB88F-B548-48EB-88DE-F9D9BBB864B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2C74F90D-1089-4A19-83B1-CEB23421F91A}" type="pres">
      <dgm:prSet presAssocID="{A20FB88F-B548-48EB-88DE-F9D9BBB864B5}" presName="negativeSpace" presStyleCnt="0"/>
      <dgm:spPr/>
    </dgm:pt>
    <dgm:pt modelId="{8324D7B2-8EF0-4678-AF21-6D773D0F0056}" type="pres">
      <dgm:prSet presAssocID="{A20FB88F-B548-48EB-88DE-F9D9BBB864B5}" presName="childText" presStyleLbl="conFgAcc1" presStyleIdx="2" presStyleCnt="5">
        <dgm:presLayoutVars>
          <dgm:bulletEnabled val="1"/>
        </dgm:presLayoutVars>
      </dgm:prSet>
      <dgm:spPr/>
    </dgm:pt>
    <dgm:pt modelId="{50041F2D-9FC0-49E7-ADC6-CD9BA1E150D5}" type="pres">
      <dgm:prSet presAssocID="{C050FE5C-62DE-4C79-916B-5C7F90996112}" presName="spaceBetweenRectangles" presStyleCnt="0"/>
      <dgm:spPr/>
    </dgm:pt>
    <dgm:pt modelId="{EE93C34E-C208-47F9-98D5-0F96F2D79BB3}" type="pres">
      <dgm:prSet presAssocID="{4B7FC3A6-7206-4DFE-A62C-59F89AD9F02D}" presName="parentLin" presStyleCnt="0"/>
      <dgm:spPr/>
    </dgm:pt>
    <dgm:pt modelId="{6F74A822-D881-46A5-A5B0-BCD3B445FE9E}" type="pres">
      <dgm:prSet presAssocID="{4B7FC3A6-7206-4DFE-A62C-59F89AD9F02D}" presName="parentLeftMargin" presStyleLbl="node1" presStyleIdx="2" presStyleCnt="5"/>
      <dgm:spPr/>
      <dgm:t>
        <a:bodyPr/>
        <a:lstStyle/>
        <a:p>
          <a:endParaRPr lang="lt-LT"/>
        </a:p>
      </dgm:t>
    </dgm:pt>
    <dgm:pt modelId="{DFE1C2F6-3FB8-45F2-B357-AAF216557663}" type="pres">
      <dgm:prSet presAssocID="{4B7FC3A6-7206-4DFE-A62C-59F89AD9F02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AC996C3D-D272-4EBF-85DA-381D5219E7FF}" type="pres">
      <dgm:prSet presAssocID="{4B7FC3A6-7206-4DFE-A62C-59F89AD9F02D}" presName="negativeSpace" presStyleCnt="0"/>
      <dgm:spPr/>
    </dgm:pt>
    <dgm:pt modelId="{1DC0D385-6158-4853-A54B-C316DBE63B3B}" type="pres">
      <dgm:prSet presAssocID="{4B7FC3A6-7206-4DFE-A62C-59F89AD9F02D}" presName="childText" presStyleLbl="conFgAcc1" presStyleIdx="3" presStyleCnt="5">
        <dgm:presLayoutVars>
          <dgm:bulletEnabled val="1"/>
        </dgm:presLayoutVars>
      </dgm:prSet>
      <dgm:spPr/>
    </dgm:pt>
    <dgm:pt modelId="{26BC0D80-2D70-435B-B474-D0E59AF3606B}" type="pres">
      <dgm:prSet presAssocID="{EE0772ED-4FA2-4BB3-A2FC-320C226B2EC6}" presName="spaceBetweenRectangles" presStyleCnt="0"/>
      <dgm:spPr/>
    </dgm:pt>
    <dgm:pt modelId="{CCF88304-B347-4D2D-93C9-75BFFCE840FA}" type="pres">
      <dgm:prSet presAssocID="{A3A5D670-2F66-4B10-ACCC-D1037D22695B}" presName="parentLin" presStyleCnt="0"/>
      <dgm:spPr/>
    </dgm:pt>
    <dgm:pt modelId="{3F06B755-CA6C-4247-BA5D-7389BA77B496}" type="pres">
      <dgm:prSet presAssocID="{A3A5D670-2F66-4B10-ACCC-D1037D22695B}" presName="parentLeftMargin" presStyleLbl="node1" presStyleIdx="3" presStyleCnt="5"/>
      <dgm:spPr/>
      <dgm:t>
        <a:bodyPr/>
        <a:lstStyle/>
        <a:p>
          <a:endParaRPr lang="lt-LT"/>
        </a:p>
      </dgm:t>
    </dgm:pt>
    <dgm:pt modelId="{9354DEF6-29C3-40AD-9B3F-F1BA7B230683}" type="pres">
      <dgm:prSet presAssocID="{A3A5D670-2F66-4B10-ACCC-D1037D2269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lt-LT"/>
        </a:p>
      </dgm:t>
    </dgm:pt>
    <dgm:pt modelId="{914DAEC7-C736-40C8-A265-91525498CD7B}" type="pres">
      <dgm:prSet presAssocID="{A3A5D670-2F66-4B10-ACCC-D1037D22695B}" presName="negativeSpace" presStyleCnt="0"/>
      <dgm:spPr/>
    </dgm:pt>
    <dgm:pt modelId="{16670BE8-CA2E-4F88-9D11-FD496D89A768}" type="pres">
      <dgm:prSet presAssocID="{A3A5D670-2F66-4B10-ACCC-D1037D22695B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lt-LT"/>
        </a:p>
      </dgm:t>
    </dgm:pt>
  </dgm:ptLst>
  <dgm:cxnLst>
    <dgm:cxn modelId="{15C93A58-4E2C-44C3-8279-5F6C5666A65E}" type="presOf" srcId="{0FA67A75-82BE-4FD0-BF0F-838E41FD01F1}" destId="{F3FBEE29-82AA-4549-A99E-456F50F71A38}" srcOrd="1" destOrd="0" presId="urn:microsoft.com/office/officeart/2005/8/layout/list1"/>
    <dgm:cxn modelId="{69EAF5D4-F833-4A8F-B11A-808D7ABB06CA}" type="presOf" srcId="{E1F7F673-BE08-4C4C-9022-D662F1775899}" destId="{93607BF8-D217-4034-969D-5785ADB501DF}" srcOrd="1" destOrd="0" presId="urn:microsoft.com/office/officeart/2005/8/layout/list1"/>
    <dgm:cxn modelId="{C0B58547-BB24-4162-8B11-4961659F5B47}" type="presOf" srcId="{4B7FC3A6-7206-4DFE-A62C-59F89AD9F02D}" destId="{6F74A822-D881-46A5-A5B0-BCD3B445FE9E}" srcOrd="0" destOrd="0" presId="urn:microsoft.com/office/officeart/2005/8/layout/list1"/>
    <dgm:cxn modelId="{903E97ED-D7DF-4EDE-A1F6-47A9B5036B2F}" srcId="{A2BE87B7-CE16-487C-8BC0-EF34F50EDB59}" destId="{A3A5D670-2F66-4B10-ACCC-D1037D22695B}" srcOrd="4" destOrd="0" parTransId="{C5FC5144-47D5-478C-B492-9803FA335014}" sibTransId="{E2DFC3F7-8ABA-4FB6-9DE0-DABDA85FD301}"/>
    <dgm:cxn modelId="{177FD84E-A2CE-4301-B481-FE288A6ADC3D}" srcId="{A2BE87B7-CE16-487C-8BC0-EF34F50EDB59}" destId="{E1F7F673-BE08-4C4C-9022-D662F1775899}" srcOrd="0" destOrd="0" parTransId="{33A68CB7-3244-4BDE-89F8-1CDB879C3AE7}" sibTransId="{4514DCD5-871E-425E-B7D9-A5EF17935A50}"/>
    <dgm:cxn modelId="{E4A8CB80-0792-4843-AED4-083BBBD66BCB}" type="presOf" srcId="{A20FB88F-B548-48EB-88DE-F9D9BBB864B5}" destId="{4B10B130-1463-45B9-AD3F-6BC0781B56F6}" srcOrd="1" destOrd="0" presId="urn:microsoft.com/office/officeart/2005/8/layout/list1"/>
    <dgm:cxn modelId="{51FF4063-A2D4-4495-8652-1C897044E8B5}" type="presOf" srcId="{A3A5D670-2F66-4B10-ACCC-D1037D22695B}" destId="{9354DEF6-29C3-40AD-9B3F-F1BA7B230683}" srcOrd="1" destOrd="0" presId="urn:microsoft.com/office/officeart/2005/8/layout/list1"/>
    <dgm:cxn modelId="{BA254A39-3B2D-4665-B4EF-C4BDAFCB412B}" type="presOf" srcId="{A2BE87B7-CE16-487C-8BC0-EF34F50EDB59}" destId="{A83B1F3E-F13F-435C-A0D0-9D0A18FEDB10}" srcOrd="0" destOrd="0" presId="urn:microsoft.com/office/officeart/2005/8/layout/list1"/>
    <dgm:cxn modelId="{7EBF9F3D-95C8-4ACB-AE14-7E952012F22F}" srcId="{E1F7F673-BE08-4C4C-9022-D662F1775899}" destId="{6D3D5F1B-6B98-48C9-968A-0AD02F208C67}" srcOrd="2" destOrd="0" parTransId="{D2DA4D65-CEDD-4B48-8AE1-199CC5FB8299}" sibTransId="{B4C98488-ABB3-474F-ADF1-9B81A554CFD7}"/>
    <dgm:cxn modelId="{100D811D-8FCC-4524-92C5-A51F0D6E7B6B}" type="presOf" srcId="{1AC36C19-4DDF-4482-A72F-4E591AE7DC24}" destId="{6EDE8585-4876-43A3-8892-133425DBAA39}" srcOrd="0" destOrd="1" presId="urn:microsoft.com/office/officeart/2005/8/layout/list1"/>
    <dgm:cxn modelId="{1B28F7CC-7C89-46C5-9A04-A9B13ED099D6}" type="presOf" srcId="{E1F7F673-BE08-4C4C-9022-D662F1775899}" destId="{CBBC37CE-F5D7-482F-8A21-C2FEF9437C24}" srcOrd="0" destOrd="0" presId="urn:microsoft.com/office/officeart/2005/8/layout/list1"/>
    <dgm:cxn modelId="{DD3E3B19-7E49-4D39-95BB-B348A527B0A0}" srcId="{A3A5D670-2F66-4B10-ACCC-D1037D22695B}" destId="{8CC2D184-CB58-42C4-8DE3-F14714C27B88}" srcOrd="1" destOrd="0" parTransId="{46C57882-C079-4975-ADC9-F27A9E3E405C}" sibTransId="{39E9B3BC-AC80-449D-99E6-44461C5CC01E}"/>
    <dgm:cxn modelId="{A908EF95-BDD0-4257-8CC4-7116382C88A3}" type="presOf" srcId="{0FA67A75-82BE-4FD0-BF0F-838E41FD01F1}" destId="{49C3C452-A20E-46FE-800A-6BB7719A1A5F}" srcOrd="0" destOrd="0" presId="urn:microsoft.com/office/officeart/2005/8/layout/list1"/>
    <dgm:cxn modelId="{B036DD24-54FB-4308-ADBB-B50109E450DE}" type="presOf" srcId="{620FFC30-C268-4018-9D11-3922AF57F0AD}" destId="{6EDE8585-4876-43A3-8892-133425DBAA39}" srcOrd="0" destOrd="0" presId="urn:microsoft.com/office/officeart/2005/8/layout/list1"/>
    <dgm:cxn modelId="{20974CCE-7B83-4091-9BC0-08C09DF10C28}" srcId="{A3A5D670-2F66-4B10-ACCC-D1037D22695B}" destId="{5723E265-DE5C-4EA5-9476-F636B6D8BB27}" srcOrd="0" destOrd="0" parTransId="{9738EAF2-BDB1-4D32-9E40-C37F4A4E85D6}" sibTransId="{7C6CC493-E5AE-4088-8533-73EA2715A56D}"/>
    <dgm:cxn modelId="{EDEB1BFE-5816-4D39-BF87-4B205DB119C4}" type="presOf" srcId="{8CC2D184-CB58-42C4-8DE3-F14714C27B88}" destId="{16670BE8-CA2E-4F88-9D11-FD496D89A768}" srcOrd="0" destOrd="1" presId="urn:microsoft.com/office/officeart/2005/8/layout/list1"/>
    <dgm:cxn modelId="{CF7DF2FB-85B0-40E3-8792-6B9C75B0DE92}" srcId="{E1F7F673-BE08-4C4C-9022-D662F1775899}" destId="{1AC36C19-4DDF-4482-A72F-4E591AE7DC24}" srcOrd="1" destOrd="0" parTransId="{E509BB4F-3C17-4F05-95F8-42D288F9B32B}" sibTransId="{0E45EEF8-F5CC-4CE3-BAC9-E5CD08F445A1}"/>
    <dgm:cxn modelId="{64071B9A-23F9-4B3E-AE5C-3EFBF55424CA}" type="presOf" srcId="{A20FB88F-B548-48EB-88DE-F9D9BBB864B5}" destId="{71F23478-51B9-4273-A5D6-8F3ABC929A01}" srcOrd="0" destOrd="0" presId="urn:microsoft.com/office/officeart/2005/8/layout/list1"/>
    <dgm:cxn modelId="{04579943-46DD-48F7-81D1-202E11496741}" srcId="{A2BE87B7-CE16-487C-8BC0-EF34F50EDB59}" destId="{4B7FC3A6-7206-4DFE-A62C-59F89AD9F02D}" srcOrd="3" destOrd="0" parTransId="{4417FF47-931C-4FAA-BB49-7974C4B2E4D8}" sibTransId="{EE0772ED-4FA2-4BB3-A2FC-320C226B2EC6}"/>
    <dgm:cxn modelId="{7809C2BD-F102-459A-81F6-127E051E64EA}" srcId="{E1F7F673-BE08-4C4C-9022-D662F1775899}" destId="{620FFC30-C268-4018-9D11-3922AF57F0AD}" srcOrd="0" destOrd="0" parTransId="{857BBDBC-7251-41B6-9DD2-8C4D1E3F9F76}" sibTransId="{366DC59A-3942-4686-9179-F44DBBEF26D5}"/>
    <dgm:cxn modelId="{06EA9F23-E06C-419B-92D9-A1667DA48FBE}" type="presOf" srcId="{A3A5D670-2F66-4B10-ACCC-D1037D22695B}" destId="{3F06B755-CA6C-4247-BA5D-7389BA77B496}" srcOrd="0" destOrd="0" presId="urn:microsoft.com/office/officeart/2005/8/layout/list1"/>
    <dgm:cxn modelId="{68143E13-685B-4CC5-BB63-D9194F77623B}" srcId="{A2BE87B7-CE16-487C-8BC0-EF34F50EDB59}" destId="{A20FB88F-B548-48EB-88DE-F9D9BBB864B5}" srcOrd="2" destOrd="0" parTransId="{4A636332-45DA-4A45-8674-51383CDDADBC}" sibTransId="{C050FE5C-62DE-4C79-916B-5C7F90996112}"/>
    <dgm:cxn modelId="{5CDFA81B-8139-4B1B-92D4-2996982381E8}" type="presOf" srcId="{6D3D5F1B-6B98-48C9-968A-0AD02F208C67}" destId="{6EDE8585-4876-43A3-8892-133425DBAA39}" srcOrd="0" destOrd="2" presId="urn:microsoft.com/office/officeart/2005/8/layout/list1"/>
    <dgm:cxn modelId="{9CB47CBF-E012-484D-8712-F4EF0384AD70}" srcId="{A2BE87B7-CE16-487C-8BC0-EF34F50EDB59}" destId="{0FA67A75-82BE-4FD0-BF0F-838E41FD01F1}" srcOrd="1" destOrd="0" parTransId="{8D1A5644-8DB3-4044-9C61-68460DD4F6EC}" sibTransId="{63211B1E-F918-4A4C-824D-0F46A258492E}"/>
    <dgm:cxn modelId="{26268E0F-D4BF-428E-A71B-0E7E4D6454E8}" type="presOf" srcId="{5723E265-DE5C-4EA5-9476-F636B6D8BB27}" destId="{16670BE8-CA2E-4F88-9D11-FD496D89A768}" srcOrd="0" destOrd="0" presId="urn:microsoft.com/office/officeart/2005/8/layout/list1"/>
    <dgm:cxn modelId="{11E02B6A-1DEA-4CA6-9EE5-587492D19B4B}" type="presOf" srcId="{BFC910E1-0120-428D-8BF1-DE8846BFDE60}" destId="{F2B190B2-366B-4C72-9E5A-611F9CCE128E}" srcOrd="0" destOrd="0" presId="urn:microsoft.com/office/officeart/2005/8/layout/list1"/>
    <dgm:cxn modelId="{03472EB8-9B8C-40E4-A1A8-466156980DD8}" srcId="{0FA67A75-82BE-4FD0-BF0F-838E41FD01F1}" destId="{BFC910E1-0120-428D-8BF1-DE8846BFDE60}" srcOrd="0" destOrd="0" parTransId="{26D47F89-4BFD-4368-9B1B-DC82BBE47D06}" sibTransId="{6E15A575-20B0-45A3-BC8D-29B5A0976A02}"/>
    <dgm:cxn modelId="{33D8BE94-BF19-4B20-AEBD-ECDC50E345FB}" type="presOf" srcId="{4B7FC3A6-7206-4DFE-A62C-59F89AD9F02D}" destId="{DFE1C2F6-3FB8-45F2-B357-AAF216557663}" srcOrd="1" destOrd="0" presId="urn:microsoft.com/office/officeart/2005/8/layout/list1"/>
    <dgm:cxn modelId="{36B9B7E9-F7B1-4847-9C64-58D3B966EA53}" type="presParOf" srcId="{A83B1F3E-F13F-435C-A0D0-9D0A18FEDB10}" destId="{FCBF04EA-413A-41A3-BE37-91CAB8037284}" srcOrd="0" destOrd="0" presId="urn:microsoft.com/office/officeart/2005/8/layout/list1"/>
    <dgm:cxn modelId="{99201CD7-3038-4571-BAF1-754DCDACB619}" type="presParOf" srcId="{FCBF04EA-413A-41A3-BE37-91CAB8037284}" destId="{CBBC37CE-F5D7-482F-8A21-C2FEF9437C24}" srcOrd="0" destOrd="0" presId="urn:microsoft.com/office/officeart/2005/8/layout/list1"/>
    <dgm:cxn modelId="{80A9AEE1-6634-4F04-B473-22D48A8049A4}" type="presParOf" srcId="{FCBF04EA-413A-41A3-BE37-91CAB8037284}" destId="{93607BF8-D217-4034-969D-5785ADB501DF}" srcOrd="1" destOrd="0" presId="urn:microsoft.com/office/officeart/2005/8/layout/list1"/>
    <dgm:cxn modelId="{12A03536-A2D9-41DB-B091-84B1A97DE5A2}" type="presParOf" srcId="{A83B1F3E-F13F-435C-A0D0-9D0A18FEDB10}" destId="{B13D1B50-AADC-4177-B55A-0FB856CA2197}" srcOrd="1" destOrd="0" presId="urn:microsoft.com/office/officeart/2005/8/layout/list1"/>
    <dgm:cxn modelId="{C0ACF993-9B10-4187-8256-8793D19B7693}" type="presParOf" srcId="{A83B1F3E-F13F-435C-A0D0-9D0A18FEDB10}" destId="{6EDE8585-4876-43A3-8892-133425DBAA39}" srcOrd="2" destOrd="0" presId="urn:microsoft.com/office/officeart/2005/8/layout/list1"/>
    <dgm:cxn modelId="{47E1ABD4-AE2F-4CB0-9ADF-8A3BC64F5876}" type="presParOf" srcId="{A83B1F3E-F13F-435C-A0D0-9D0A18FEDB10}" destId="{B76EEC92-35FF-47CD-A627-3861385B5612}" srcOrd="3" destOrd="0" presId="urn:microsoft.com/office/officeart/2005/8/layout/list1"/>
    <dgm:cxn modelId="{53261D73-64C4-46FA-A839-C384BAE0B4EE}" type="presParOf" srcId="{A83B1F3E-F13F-435C-A0D0-9D0A18FEDB10}" destId="{CC957BAD-A6D5-493F-816A-C7EDE9859EBA}" srcOrd="4" destOrd="0" presId="urn:microsoft.com/office/officeart/2005/8/layout/list1"/>
    <dgm:cxn modelId="{7AA2C9E8-75C8-4F15-822B-1FFDD72819E1}" type="presParOf" srcId="{CC957BAD-A6D5-493F-816A-C7EDE9859EBA}" destId="{49C3C452-A20E-46FE-800A-6BB7719A1A5F}" srcOrd="0" destOrd="0" presId="urn:microsoft.com/office/officeart/2005/8/layout/list1"/>
    <dgm:cxn modelId="{1C4FE7D8-1FAE-4CCC-A668-97178B5D27A8}" type="presParOf" srcId="{CC957BAD-A6D5-493F-816A-C7EDE9859EBA}" destId="{F3FBEE29-82AA-4549-A99E-456F50F71A38}" srcOrd="1" destOrd="0" presId="urn:microsoft.com/office/officeart/2005/8/layout/list1"/>
    <dgm:cxn modelId="{0F8E3739-0FE2-472A-9FA6-C7136DB97D34}" type="presParOf" srcId="{A83B1F3E-F13F-435C-A0D0-9D0A18FEDB10}" destId="{57DFC1A3-E26B-4BD1-8C3D-4F1492DA5FC7}" srcOrd="5" destOrd="0" presId="urn:microsoft.com/office/officeart/2005/8/layout/list1"/>
    <dgm:cxn modelId="{27DD57C9-FE3F-4338-9A78-1C84262D1F89}" type="presParOf" srcId="{A83B1F3E-F13F-435C-A0D0-9D0A18FEDB10}" destId="{F2B190B2-366B-4C72-9E5A-611F9CCE128E}" srcOrd="6" destOrd="0" presId="urn:microsoft.com/office/officeart/2005/8/layout/list1"/>
    <dgm:cxn modelId="{91C804AC-1221-4A64-A376-065BFB219253}" type="presParOf" srcId="{A83B1F3E-F13F-435C-A0D0-9D0A18FEDB10}" destId="{20AAC4BE-2552-4EB7-8B6E-1BCC7414D72E}" srcOrd="7" destOrd="0" presId="urn:microsoft.com/office/officeart/2005/8/layout/list1"/>
    <dgm:cxn modelId="{B41A2EEE-DEF6-46ED-A153-41F3E863C548}" type="presParOf" srcId="{A83B1F3E-F13F-435C-A0D0-9D0A18FEDB10}" destId="{AA8133CD-1C43-4476-8A1A-329C58AD91C1}" srcOrd="8" destOrd="0" presId="urn:microsoft.com/office/officeart/2005/8/layout/list1"/>
    <dgm:cxn modelId="{6B6B1F69-22FF-42B3-84BE-281D7F9E26CE}" type="presParOf" srcId="{AA8133CD-1C43-4476-8A1A-329C58AD91C1}" destId="{71F23478-51B9-4273-A5D6-8F3ABC929A01}" srcOrd="0" destOrd="0" presId="urn:microsoft.com/office/officeart/2005/8/layout/list1"/>
    <dgm:cxn modelId="{46A83ABB-4EF2-4172-9B3D-7DDA2DEDEC67}" type="presParOf" srcId="{AA8133CD-1C43-4476-8A1A-329C58AD91C1}" destId="{4B10B130-1463-45B9-AD3F-6BC0781B56F6}" srcOrd="1" destOrd="0" presId="urn:microsoft.com/office/officeart/2005/8/layout/list1"/>
    <dgm:cxn modelId="{19370DDB-A8FB-4A27-9EF3-C0A136D79FB2}" type="presParOf" srcId="{A83B1F3E-F13F-435C-A0D0-9D0A18FEDB10}" destId="{2C74F90D-1089-4A19-83B1-CEB23421F91A}" srcOrd="9" destOrd="0" presId="urn:microsoft.com/office/officeart/2005/8/layout/list1"/>
    <dgm:cxn modelId="{D40755A4-5B57-4EB6-91F3-74FA33C2A932}" type="presParOf" srcId="{A83B1F3E-F13F-435C-A0D0-9D0A18FEDB10}" destId="{8324D7B2-8EF0-4678-AF21-6D773D0F0056}" srcOrd="10" destOrd="0" presId="urn:microsoft.com/office/officeart/2005/8/layout/list1"/>
    <dgm:cxn modelId="{F26F1B5A-AD20-4AE2-B172-1AD7A6A896C5}" type="presParOf" srcId="{A83B1F3E-F13F-435C-A0D0-9D0A18FEDB10}" destId="{50041F2D-9FC0-49E7-ADC6-CD9BA1E150D5}" srcOrd="11" destOrd="0" presId="urn:microsoft.com/office/officeart/2005/8/layout/list1"/>
    <dgm:cxn modelId="{54AA3EAD-2F12-4A5D-8A9C-682DD595074B}" type="presParOf" srcId="{A83B1F3E-F13F-435C-A0D0-9D0A18FEDB10}" destId="{EE93C34E-C208-47F9-98D5-0F96F2D79BB3}" srcOrd="12" destOrd="0" presId="urn:microsoft.com/office/officeart/2005/8/layout/list1"/>
    <dgm:cxn modelId="{B44810ED-A34F-4771-9790-60163DA8E212}" type="presParOf" srcId="{EE93C34E-C208-47F9-98D5-0F96F2D79BB3}" destId="{6F74A822-D881-46A5-A5B0-BCD3B445FE9E}" srcOrd="0" destOrd="0" presId="urn:microsoft.com/office/officeart/2005/8/layout/list1"/>
    <dgm:cxn modelId="{0D0E37EE-D267-434B-B515-9288479D5BBB}" type="presParOf" srcId="{EE93C34E-C208-47F9-98D5-0F96F2D79BB3}" destId="{DFE1C2F6-3FB8-45F2-B357-AAF216557663}" srcOrd="1" destOrd="0" presId="urn:microsoft.com/office/officeart/2005/8/layout/list1"/>
    <dgm:cxn modelId="{90BB09ED-C1EC-4304-AA61-258CA7ADC68F}" type="presParOf" srcId="{A83B1F3E-F13F-435C-A0D0-9D0A18FEDB10}" destId="{AC996C3D-D272-4EBF-85DA-381D5219E7FF}" srcOrd="13" destOrd="0" presId="urn:microsoft.com/office/officeart/2005/8/layout/list1"/>
    <dgm:cxn modelId="{E1B47092-284B-4B90-BD15-80686F5791A1}" type="presParOf" srcId="{A83B1F3E-F13F-435C-A0D0-9D0A18FEDB10}" destId="{1DC0D385-6158-4853-A54B-C316DBE63B3B}" srcOrd="14" destOrd="0" presId="urn:microsoft.com/office/officeart/2005/8/layout/list1"/>
    <dgm:cxn modelId="{A2C58349-A3D8-462A-9B34-A3BB4D3EA1AF}" type="presParOf" srcId="{A83B1F3E-F13F-435C-A0D0-9D0A18FEDB10}" destId="{26BC0D80-2D70-435B-B474-D0E59AF3606B}" srcOrd="15" destOrd="0" presId="urn:microsoft.com/office/officeart/2005/8/layout/list1"/>
    <dgm:cxn modelId="{0E3CF88A-ED4A-4BC0-8F1D-EF893E3F4DBA}" type="presParOf" srcId="{A83B1F3E-F13F-435C-A0D0-9D0A18FEDB10}" destId="{CCF88304-B347-4D2D-93C9-75BFFCE840FA}" srcOrd="16" destOrd="0" presId="urn:microsoft.com/office/officeart/2005/8/layout/list1"/>
    <dgm:cxn modelId="{CF7EAD65-23B4-4964-A617-6E7D3A74221A}" type="presParOf" srcId="{CCF88304-B347-4D2D-93C9-75BFFCE840FA}" destId="{3F06B755-CA6C-4247-BA5D-7389BA77B496}" srcOrd="0" destOrd="0" presId="urn:microsoft.com/office/officeart/2005/8/layout/list1"/>
    <dgm:cxn modelId="{0DC15A6A-1DF6-48B9-9076-26846A17F611}" type="presParOf" srcId="{CCF88304-B347-4D2D-93C9-75BFFCE840FA}" destId="{9354DEF6-29C3-40AD-9B3F-F1BA7B230683}" srcOrd="1" destOrd="0" presId="urn:microsoft.com/office/officeart/2005/8/layout/list1"/>
    <dgm:cxn modelId="{C6416DEB-3E48-48F7-9B81-AA0D123B1456}" type="presParOf" srcId="{A83B1F3E-F13F-435C-A0D0-9D0A18FEDB10}" destId="{914DAEC7-C736-40C8-A265-91525498CD7B}" srcOrd="17" destOrd="0" presId="urn:microsoft.com/office/officeart/2005/8/layout/list1"/>
    <dgm:cxn modelId="{6F79EDC4-65A5-4929-9BBC-E24ACD46E174}" type="presParOf" srcId="{A83B1F3E-F13F-435C-A0D0-9D0A18FEDB10}" destId="{16670BE8-CA2E-4F88-9D11-FD496D89A76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E8585-4876-43A3-8892-133425DBAA39}">
      <dsp:nvSpPr>
        <dsp:cNvPr id="0" name=""/>
        <dsp:cNvSpPr/>
      </dsp:nvSpPr>
      <dsp:spPr>
        <a:xfrm>
          <a:off x="0" y="395189"/>
          <a:ext cx="82296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Valstybinės šventės ir atmintinų dienų minėjimai</a:t>
          </a:r>
          <a:endParaRPr lang="lt-L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Kalendorinės šventės</a:t>
          </a:r>
          <a:endParaRPr lang="lt-LT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kern="1200" dirty="0" smtClean="0"/>
            <a:t>Kiti renginiai</a:t>
          </a:r>
          <a:endParaRPr lang="lt-LT" sz="1800" kern="1200" dirty="0"/>
        </a:p>
      </dsp:txBody>
      <dsp:txXfrm>
        <a:off x="0" y="395189"/>
        <a:ext cx="8229600" cy="1436400"/>
      </dsp:txXfrm>
    </dsp:sp>
    <dsp:sp modelId="{93607BF8-D217-4034-969D-5785ADB501DF}">
      <dsp:nvSpPr>
        <dsp:cNvPr id="0" name=""/>
        <dsp:cNvSpPr/>
      </dsp:nvSpPr>
      <dsp:spPr>
        <a:xfrm>
          <a:off x="411480" y="3906"/>
          <a:ext cx="5760720" cy="568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Renginių organizavimo veikla</a:t>
          </a:r>
          <a:endParaRPr lang="lt-LT" sz="1800" b="1" kern="1200" dirty="0"/>
        </a:p>
      </dsp:txBody>
      <dsp:txXfrm>
        <a:off x="439227" y="31653"/>
        <a:ext cx="5705226" cy="512908"/>
      </dsp:txXfrm>
    </dsp:sp>
    <dsp:sp modelId="{F2B190B2-366B-4C72-9E5A-611F9CCE128E}">
      <dsp:nvSpPr>
        <dsp:cNvPr id="0" name=""/>
        <dsp:cNvSpPr/>
      </dsp:nvSpPr>
      <dsp:spPr>
        <a:xfrm>
          <a:off x="0" y="2073509"/>
          <a:ext cx="8229600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Parodos</a:t>
          </a:r>
          <a:r>
            <a:rPr lang="en-US" sz="1800" b="0" kern="1200" dirty="0" smtClean="0"/>
            <a:t>, </a:t>
          </a:r>
          <a:r>
            <a:rPr lang="en-US" sz="1800" b="0" kern="1200" dirty="0" err="1" smtClean="0"/>
            <a:t>koncertai</a:t>
          </a:r>
          <a:r>
            <a:rPr lang="en-US" sz="1800" b="0" kern="1200" dirty="0" smtClean="0"/>
            <a:t>, </a:t>
          </a:r>
          <a:r>
            <a:rPr lang="en-US" sz="1800" b="0" kern="1200" dirty="0" err="1" smtClean="0"/>
            <a:t>spektakliai</a:t>
          </a:r>
          <a:endParaRPr lang="lt-LT" sz="1800" b="0" kern="1200" dirty="0"/>
        </a:p>
      </dsp:txBody>
      <dsp:txXfrm>
        <a:off x="0" y="2073509"/>
        <a:ext cx="8229600" cy="699300"/>
      </dsp:txXfrm>
    </dsp:sp>
    <dsp:sp modelId="{F3FBEE29-82AA-4549-A99E-456F50F71A38}">
      <dsp:nvSpPr>
        <dsp:cNvPr id="0" name=""/>
        <dsp:cNvSpPr/>
      </dsp:nvSpPr>
      <dsp:spPr>
        <a:xfrm>
          <a:off x="411480" y="189638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Profesionalaus meno sklaida</a:t>
          </a:r>
          <a:endParaRPr lang="lt-LT" sz="1800" b="1" kern="1200" dirty="0"/>
        </a:p>
      </dsp:txBody>
      <dsp:txXfrm>
        <a:off x="428773" y="1913682"/>
        <a:ext cx="5726134" cy="319654"/>
      </dsp:txXfrm>
    </dsp:sp>
    <dsp:sp modelId="{8324D7B2-8EF0-4678-AF21-6D773D0F0056}">
      <dsp:nvSpPr>
        <dsp:cNvPr id="0" name=""/>
        <dsp:cNvSpPr/>
      </dsp:nvSpPr>
      <dsp:spPr>
        <a:xfrm>
          <a:off x="0" y="301472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0B130-1463-45B9-AD3F-6BC0781B56F6}">
      <dsp:nvSpPr>
        <dsp:cNvPr id="0" name=""/>
        <dsp:cNvSpPr/>
      </dsp:nvSpPr>
      <dsp:spPr>
        <a:xfrm>
          <a:off x="411480" y="283760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Mėgėjų meno sklaida</a:t>
          </a:r>
          <a:endParaRPr lang="lt-LT" sz="1800" b="1" kern="1200" dirty="0"/>
        </a:p>
      </dsp:txBody>
      <dsp:txXfrm>
        <a:off x="428773" y="2854902"/>
        <a:ext cx="5726134" cy="319654"/>
      </dsp:txXfrm>
    </dsp:sp>
    <dsp:sp modelId="{1DC0D385-6158-4853-A54B-C316DBE63B3B}">
      <dsp:nvSpPr>
        <dsp:cNvPr id="0" name=""/>
        <dsp:cNvSpPr/>
      </dsp:nvSpPr>
      <dsp:spPr>
        <a:xfrm>
          <a:off x="0" y="3559049"/>
          <a:ext cx="82296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1C2F6-3FB8-45F2-B357-AAF216557663}">
      <dsp:nvSpPr>
        <dsp:cNvPr id="0" name=""/>
        <dsp:cNvSpPr/>
      </dsp:nvSpPr>
      <dsp:spPr>
        <a:xfrm>
          <a:off x="411480" y="338192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Edukacinė veikla</a:t>
          </a:r>
          <a:endParaRPr lang="lt-LT" sz="1800" b="1" kern="1200" dirty="0"/>
        </a:p>
      </dsp:txBody>
      <dsp:txXfrm>
        <a:off x="428773" y="3399222"/>
        <a:ext cx="5726134" cy="319654"/>
      </dsp:txXfrm>
    </dsp:sp>
    <dsp:sp modelId="{16670BE8-CA2E-4F88-9D11-FD496D89A768}">
      <dsp:nvSpPr>
        <dsp:cNvPr id="0" name=""/>
        <dsp:cNvSpPr/>
      </dsp:nvSpPr>
      <dsp:spPr>
        <a:xfrm>
          <a:off x="0" y="4103369"/>
          <a:ext cx="82296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49936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b="0" kern="1200" dirty="0" smtClean="0"/>
            <a:t>Įgyvendinti projektai</a:t>
          </a:r>
          <a:endParaRPr lang="lt-LT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t-LT" sz="1800" b="0" kern="1200" dirty="0" smtClean="0"/>
            <a:t>Pateiktos projektų paraiškos</a:t>
          </a:r>
          <a:endParaRPr lang="lt-LT" sz="1800" b="0" kern="1200" dirty="0"/>
        </a:p>
      </dsp:txBody>
      <dsp:txXfrm>
        <a:off x="0" y="4103369"/>
        <a:ext cx="8229600" cy="1077300"/>
      </dsp:txXfrm>
    </dsp:sp>
    <dsp:sp modelId="{9354DEF6-29C3-40AD-9B3F-F1BA7B230683}">
      <dsp:nvSpPr>
        <dsp:cNvPr id="0" name=""/>
        <dsp:cNvSpPr/>
      </dsp:nvSpPr>
      <dsp:spPr>
        <a:xfrm>
          <a:off x="411480" y="3926249"/>
          <a:ext cx="5760720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800" b="1" kern="1200" dirty="0" smtClean="0"/>
            <a:t>Projektinė veikla</a:t>
          </a:r>
          <a:endParaRPr lang="lt-LT" sz="1800" b="1" kern="1200" dirty="0"/>
        </a:p>
      </dsp:txBody>
      <dsp:txXfrm>
        <a:off x="428773" y="3943542"/>
        <a:ext cx="572613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9FC78-4095-4FD5-ACCE-5813E3DABBFB}" type="datetimeFigureOut">
              <a:rPr lang="lt-LT" smtClean="0"/>
              <a:t>2017-03-29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54B9F-52C1-44D0-A4C9-0D6BBA2E0D2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3739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54B9F-52C1-44D0-A4C9-0D6BBA2E0D25}" type="slidenum">
              <a:rPr lang="lt-LT" smtClean="0"/>
              <a:t>18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3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308066-53D4-4978-A2C5-3B5A49616BBC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3843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OKIŠKIO KULTŪROS CENTRAS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M. </a:t>
            </a:r>
            <a: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E I K L O S</a:t>
            </a:r>
            <a:b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t-L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 A S K A I T A </a:t>
            </a:r>
            <a:endParaRPr lang="lt-L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2400" cy="1199704"/>
          </a:xfrm>
        </p:spPr>
        <p:txBody>
          <a:bodyPr>
            <a:normAutofit fontScale="92500" lnSpcReduction="20000"/>
          </a:bodyPr>
          <a:lstStyle/>
          <a:p>
            <a:endParaRPr lang="lt-LT" dirty="0" smtClean="0"/>
          </a:p>
          <a:p>
            <a:pPr algn="ctr"/>
            <a:r>
              <a:rPr lang="lt-LT" dirty="0" smtClean="0"/>
              <a:t>Rokiškis</a:t>
            </a:r>
            <a:endParaRPr lang="en-US" dirty="0" smtClean="0"/>
          </a:p>
          <a:p>
            <a:pPr algn="ctr"/>
            <a:r>
              <a:rPr lang="en-US" dirty="0" smtClean="0"/>
              <a:t>2017.03.31</a:t>
            </a:r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</a:t>
            </a:fld>
            <a:endParaRPr lang="lt-LT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962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076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 smtClean="0"/>
              <a:t>Mėgėjų meno </a:t>
            </a:r>
            <a:r>
              <a:rPr lang="en-US" dirty="0" err="1" smtClean="0"/>
              <a:t>organizavimas</a:t>
            </a:r>
            <a:endParaRPr lang="lt-LT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0" y="4365104"/>
            <a:ext cx="4040188" cy="4320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</a:t>
            </a:r>
            <a:r>
              <a:rPr lang="lt-LT" dirty="0" err="1" smtClean="0"/>
              <a:t>ėgėjų</a:t>
            </a:r>
            <a:r>
              <a:rPr lang="lt-LT" dirty="0" smtClean="0"/>
              <a:t> meno kolektyvų kaita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572000" y="1124744"/>
            <a:ext cx="4041775" cy="3600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lt-LT" b="1" dirty="0" smtClean="0"/>
              <a:t>Užimtumo organizavimas</a:t>
            </a:r>
            <a:endParaRPr lang="lt-LT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326550774"/>
              </p:ext>
            </p:extLst>
          </p:nvPr>
        </p:nvGraphicFramePr>
        <p:xfrm>
          <a:off x="395536" y="1124744"/>
          <a:ext cx="4040188" cy="261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381772"/>
              </a:tblGrid>
              <a:tr h="423598">
                <a:tc>
                  <a:txBody>
                    <a:bodyPr/>
                    <a:lstStyle/>
                    <a:p>
                      <a:r>
                        <a:rPr lang="lt-LT" dirty="0" smtClean="0"/>
                        <a:t>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Kolektyvo  pavadinimas</a:t>
                      </a:r>
                      <a:endParaRPr lang="lt-LT" dirty="0"/>
                    </a:p>
                  </a:txBody>
                  <a:tcPr/>
                </a:tc>
              </a:tr>
              <a:tr h="41195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Liaudies teatras</a:t>
                      </a:r>
                      <a:endParaRPr lang="lt-LT" dirty="0"/>
                    </a:p>
                  </a:txBody>
                  <a:tcPr/>
                </a:tc>
              </a:tr>
              <a:tr h="35860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Vaikų teatras „Grįžulo </a:t>
                      </a:r>
                      <a:r>
                        <a:rPr lang="lt-LT" dirty="0" err="1" smtClean="0"/>
                        <a:t>rata</a:t>
                      </a:r>
                      <a:r>
                        <a:rPr lang="en-US" dirty="0" err="1" smtClean="0"/>
                        <a:t>i</a:t>
                      </a:r>
                      <a:r>
                        <a:rPr lang="lt-LT" dirty="0" smtClean="0"/>
                        <a:t>“</a:t>
                      </a:r>
                      <a:endParaRPr lang="lt-LT" dirty="0"/>
                    </a:p>
                  </a:txBody>
                  <a:tcPr/>
                </a:tc>
              </a:tr>
              <a:tr h="35860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Folkloro ansamblis „</a:t>
                      </a:r>
                      <a:r>
                        <a:rPr lang="lt-LT" dirty="0" err="1" smtClean="0"/>
                        <a:t>Saulala</a:t>
                      </a:r>
                      <a:r>
                        <a:rPr lang="lt-LT" dirty="0" smtClean="0"/>
                        <a:t>“</a:t>
                      </a:r>
                      <a:endParaRPr lang="lt-LT" dirty="0"/>
                    </a:p>
                  </a:txBody>
                  <a:tcPr/>
                </a:tc>
              </a:tr>
              <a:tr h="62756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Vaikų folkloro ansamblis „</a:t>
                      </a:r>
                      <a:r>
                        <a:rPr lang="lt-LT" dirty="0" err="1" smtClean="0"/>
                        <a:t>Bitula</a:t>
                      </a:r>
                      <a:r>
                        <a:rPr lang="lt-LT" dirty="0" smtClean="0"/>
                        <a:t>“</a:t>
                      </a:r>
                      <a:endParaRPr lang="lt-LT" dirty="0"/>
                    </a:p>
                  </a:txBody>
                  <a:tcPr/>
                </a:tc>
              </a:tr>
              <a:tr h="41195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Tremtinių choras</a:t>
                      </a:r>
                      <a:r>
                        <a:rPr lang="lt-LT" baseline="0" dirty="0" smtClean="0"/>
                        <a:t> „Vėtrungė“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10</a:t>
            </a:fld>
            <a:endParaRPr lang="lt-LT"/>
          </a:p>
        </p:txBody>
      </p:sp>
      <p:graphicFrame>
        <p:nvGraphicFramePr>
          <p:cNvPr id="12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403352"/>
              </p:ext>
            </p:extLst>
          </p:nvPr>
        </p:nvGraphicFramePr>
        <p:xfrm>
          <a:off x="4598308" y="4941168"/>
          <a:ext cx="4040188" cy="139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381772"/>
              </a:tblGrid>
              <a:tr h="469000">
                <a:tc>
                  <a:txBody>
                    <a:bodyPr/>
                    <a:lstStyle/>
                    <a:p>
                      <a:r>
                        <a:rPr lang="lt-LT" dirty="0" smtClean="0"/>
                        <a:t>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Kolektyvo  pavadinimas</a:t>
                      </a:r>
                      <a:endParaRPr lang="lt-LT" dirty="0"/>
                    </a:p>
                  </a:txBody>
                  <a:tcPr/>
                </a:tc>
              </a:tr>
              <a:tr h="46062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Folkloro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ansamblis</a:t>
                      </a:r>
                      <a:r>
                        <a:rPr lang="en-US" sz="1600" baseline="0" dirty="0" smtClean="0"/>
                        <a:t> “</a:t>
                      </a:r>
                      <a:r>
                        <a:rPr lang="en-US" sz="1600" baseline="0" dirty="0" err="1" smtClean="0"/>
                        <a:t>Gastauta</a:t>
                      </a:r>
                      <a:r>
                        <a:rPr lang="en-US" sz="1600" baseline="0" dirty="0" smtClean="0"/>
                        <a:t>”</a:t>
                      </a:r>
                      <a:endParaRPr lang="lt-LT" sz="1600" dirty="0"/>
                    </a:p>
                  </a:txBody>
                  <a:tcPr/>
                </a:tc>
              </a:tr>
              <a:tr h="46900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Kamerinis</a:t>
                      </a:r>
                      <a:r>
                        <a:rPr lang="lt-LT" sz="1600" baseline="0" dirty="0" smtClean="0"/>
                        <a:t> moterų choras</a:t>
                      </a:r>
                      <a:endParaRPr lang="lt-L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Placeholder 6"/>
          <p:cNvSpPr txBox="1">
            <a:spLocks/>
          </p:cNvSpPr>
          <p:nvPr/>
        </p:nvSpPr>
        <p:spPr>
          <a:xfrm>
            <a:off x="395536" y="3897052"/>
            <a:ext cx="4040188" cy="36004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vert="horz" lIns="182880" anchor="ctr">
            <a:normAutofit fontScale="77500" lnSpcReduction="20000"/>
          </a:bodyPr>
          <a:lstStyle>
            <a:lvl1pPr marL="0" indent="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Dalyviai</a:t>
            </a:r>
            <a:r>
              <a:rPr lang="en-US" dirty="0" smtClean="0"/>
              <a:t> – 260, i</a:t>
            </a:r>
            <a:r>
              <a:rPr lang="lt-LT" dirty="0" smtClean="0"/>
              <a:t>š jų – 78 vaikai.</a:t>
            </a:r>
            <a:endParaRPr lang="lt-LT" dirty="0"/>
          </a:p>
        </p:txBody>
      </p:sp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54484"/>
              </p:ext>
            </p:extLst>
          </p:nvPr>
        </p:nvGraphicFramePr>
        <p:xfrm>
          <a:off x="395536" y="4509121"/>
          <a:ext cx="3888432" cy="2059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880320"/>
              </a:tblGrid>
              <a:tr h="720079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Metai 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Aukščiausios kategorijos kolektyvų skaičius (2016.12.31)</a:t>
                      </a:r>
                      <a:endParaRPr lang="lt-LT" sz="1600" dirty="0"/>
                    </a:p>
                  </a:txBody>
                  <a:tcPr/>
                </a:tc>
              </a:tr>
              <a:tr h="412230">
                <a:tc>
                  <a:txBody>
                    <a:bodyPr/>
                    <a:lstStyle/>
                    <a:p>
                      <a:r>
                        <a:rPr lang="lt-LT" sz="1400" b="0" dirty="0" smtClean="0"/>
                        <a:t>2014 </a:t>
                      </a:r>
                      <a:r>
                        <a:rPr lang="lt-LT" sz="1400" b="0" dirty="0" err="1" smtClean="0"/>
                        <a:t>m</a:t>
                      </a:r>
                      <a:r>
                        <a:rPr lang="lt-LT" sz="1400" b="0" dirty="0" smtClean="0"/>
                        <a:t>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/>
                        <a:t>3</a:t>
                      </a:r>
                      <a:endParaRPr lang="lt-LT" b="0" dirty="0"/>
                    </a:p>
                  </a:txBody>
                  <a:tcPr/>
                </a:tc>
              </a:tr>
              <a:tr h="412230">
                <a:tc>
                  <a:txBody>
                    <a:bodyPr/>
                    <a:lstStyle/>
                    <a:p>
                      <a:r>
                        <a:rPr lang="lt-LT" sz="1400" b="0" dirty="0" smtClean="0"/>
                        <a:t>2015 </a:t>
                      </a:r>
                      <a:r>
                        <a:rPr lang="lt-LT" sz="1400" b="0" dirty="0" err="1" smtClean="0"/>
                        <a:t>m</a:t>
                      </a:r>
                      <a:r>
                        <a:rPr lang="lt-LT" sz="1400" b="0" dirty="0" smtClean="0"/>
                        <a:t>.</a:t>
                      </a:r>
                      <a:endParaRPr lang="lt-L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/>
                        <a:t>3</a:t>
                      </a:r>
                      <a:endParaRPr lang="lt-LT" b="0" dirty="0"/>
                    </a:p>
                  </a:txBody>
                  <a:tcPr/>
                </a:tc>
              </a:tr>
              <a:tr h="412230">
                <a:tc>
                  <a:txBody>
                    <a:bodyPr/>
                    <a:lstStyle/>
                    <a:p>
                      <a:r>
                        <a:rPr lang="lt-LT" sz="1400" b="1" dirty="0" smtClean="0"/>
                        <a:t>2016 </a:t>
                      </a:r>
                      <a:r>
                        <a:rPr lang="lt-LT" sz="1400" b="1" dirty="0" err="1" smtClean="0"/>
                        <a:t>m</a:t>
                      </a:r>
                      <a:r>
                        <a:rPr lang="lt-LT" sz="1400" b="1" dirty="0" smtClean="0"/>
                        <a:t>.</a:t>
                      </a:r>
                      <a:endParaRPr lang="lt-L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/>
                        <a:t>1</a:t>
                      </a:r>
                      <a:endParaRPr lang="lt-LT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721405"/>
              </p:ext>
            </p:extLst>
          </p:nvPr>
        </p:nvGraphicFramePr>
        <p:xfrm>
          <a:off x="4644008" y="1556791"/>
          <a:ext cx="3912096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192016"/>
              </a:tblGrid>
              <a:tr h="308606">
                <a:tc>
                  <a:txBody>
                    <a:bodyPr/>
                    <a:lstStyle/>
                    <a:p>
                      <a:r>
                        <a:rPr lang="en-US" dirty="0" smtClean="0"/>
                        <a:t>Nr.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r>
                        <a:rPr lang="lt-LT" dirty="0" err="1" smtClean="0"/>
                        <a:t>žimtumo</a:t>
                      </a:r>
                      <a:r>
                        <a:rPr lang="lt-LT" baseline="0" dirty="0" smtClean="0"/>
                        <a:t> pavadinimas</a:t>
                      </a:r>
                      <a:endParaRPr lang="lt-LT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lt-LT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Jaunųjų lyderių klubas</a:t>
                      </a:r>
                      <a:endParaRPr lang="lt-LT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lt-LT" dirty="0" smtClean="0"/>
                        <a:t>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Lijininių</a:t>
                      </a:r>
                      <a:r>
                        <a:rPr lang="lt-LT" dirty="0" smtClean="0"/>
                        <a:t> šokių studija</a:t>
                      </a:r>
                      <a:endParaRPr lang="lt-LT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lt-LT" dirty="0" smtClean="0"/>
                        <a:t>3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Pramoginių šokių studija</a:t>
                      </a:r>
                      <a:endParaRPr lang="lt-LT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lt-LT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Vaikų pop choro studija</a:t>
                      </a:r>
                      <a:endParaRPr lang="lt-LT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lt-LT" dirty="0" smtClean="0"/>
                        <a:t>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Šokio ir judesio teatras</a:t>
                      </a:r>
                      <a:endParaRPr lang="lt-LT" dirty="0"/>
                    </a:p>
                  </a:txBody>
                  <a:tcPr/>
                </a:tc>
              </a:tr>
              <a:tr h="308606">
                <a:tc>
                  <a:txBody>
                    <a:bodyPr/>
                    <a:lstStyle/>
                    <a:p>
                      <a:r>
                        <a:rPr lang="lt-LT" dirty="0" smtClean="0"/>
                        <a:t>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Senjorų teatras 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  <p:sp>
        <p:nvSpPr>
          <p:cNvPr id="3" name="Rodyklė žemyn 2"/>
          <p:cNvSpPr/>
          <p:nvPr/>
        </p:nvSpPr>
        <p:spPr>
          <a:xfrm>
            <a:off x="6516216" y="4797152"/>
            <a:ext cx="72008" cy="7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270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746600"/>
              </p:ext>
            </p:extLst>
          </p:nvPr>
        </p:nvGraphicFramePr>
        <p:xfrm>
          <a:off x="755576" y="1916832"/>
          <a:ext cx="7869559" cy="288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495"/>
                <a:gridCol w="1239438"/>
                <a:gridCol w="1308296"/>
                <a:gridCol w="1249330"/>
              </a:tblGrid>
              <a:tr h="360040">
                <a:tc>
                  <a:txBody>
                    <a:bodyPr/>
                    <a:lstStyle/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 m.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 m.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2016 m.</a:t>
                      </a:r>
                      <a:endParaRPr lang="lt-LT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Kul</a:t>
                      </a:r>
                      <a:r>
                        <a:rPr lang="lt-LT" dirty="0" err="1" smtClean="0"/>
                        <a:t>tūros</a:t>
                      </a:r>
                      <a:r>
                        <a:rPr lang="lt-LT" baseline="0" dirty="0" smtClean="0"/>
                        <a:t> įstaigoje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lt-LT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lt-LT" dirty="0" smtClean="0"/>
                        <a:t>Išvykose Lietuvoje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lt-LT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lt-LT" dirty="0" smtClean="0"/>
                        <a:t>Išvykose užsienyje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lt-LT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lt-LT" dirty="0" smtClean="0"/>
                        <a:t>Iš viso renginių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</a:t>
                      </a:r>
                      <a:endParaRPr lang="lt-LT" b="1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lt-LT" dirty="0" smtClean="0"/>
                        <a:t>Dalyviai ir lankytojai</a:t>
                      </a:r>
                      <a:r>
                        <a:rPr lang="en-US" dirty="0" smtClean="0"/>
                        <a:t> 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3786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3846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1859</a:t>
                      </a:r>
                      <a:endParaRPr lang="lt-L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11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864096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lt-LT" sz="2700" dirty="0" smtClean="0"/>
              <a:t>Mėgėjų meno kolektyvų koncertai, spektakliai:</a:t>
            </a:r>
            <a:endParaRPr lang="lt-LT" sz="2700" dirty="0"/>
          </a:p>
        </p:txBody>
      </p:sp>
      <p:sp>
        <p:nvSpPr>
          <p:cNvPr id="12" name="Title 5"/>
          <p:cNvSpPr txBox="1">
            <a:spLocks/>
          </p:cNvSpPr>
          <p:nvPr/>
        </p:nvSpPr>
        <p:spPr>
          <a:xfrm>
            <a:off x="493614" y="188640"/>
            <a:ext cx="8229600" cy="1080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lt-LT" dirty="0" smtClean="0"/>
              <a:t>Mėgėjų meno </a:t>
            </a:r>
            <a:r>
              <a:rPr lang="en-US" dirty="0" err="1" smtClean="0"/>
              <a:t>sklaida</a:t>
            </a:r>
            <a:endParaRPr lang="lt-LT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5155530"/>
            <a:ext cx="5400600" cy="9233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2016 m. </a:t>
            </a:r>
            <a:r>
              <a:rPr lang="lt-LT" dirty="0" smtClean="0"/>
              <a:t>mėgėjų meno kolektyvai pasirodė ženkliai rečiau.</a:t>
            </a:r>
          </a:p>
          <a:p>
            <a:r>
              <a:rPr lang="lt-LT" dirty="0" smtClean="0"/>
              <a:t>Į gastroles taip pat vykta rečiau.</a:t>
            </a:r>
            <a:endParaRPr lang="lt-L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20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96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Projektin</a:t>
            </a:r>
            <a:r>
              <a:rPr lang="lt-LT" dirty="0" smtClean="0"/>
              <a:t>ė veikla </a:t>
            </a:r>
            <a:endParaRPr lang="lt-LT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>
          <a:xfrm>
            <a:off x="457200" y="5229200"/>
            <a:ext cx="4040188" cy="115212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err="1" smtClean="0"/>
              <a:t>Finansavimas</a:t>
            </a:r>
            <a:r>
              <a:rPr lang="lt-LT" sz="2000" b="1" dirty="0"/>
              <a:t> </a:t>
            </a:r>
            <a:r>
              <a:rPr lang="lt-LT" sz="2000" b="1" dirty="0" smtClean="0"/>
              <a:t>tik iš LKT ir LRKM:</a:t>
            </a:r>
            <a:endParaRPr lang="en-US" sz="2000" b="1" dirty="0" smtClean="0"/>
          </a:p>
          <a:p>
            <a:r>
              <a:rPr lang="en-US" sz="2000" b="1" dirty="0" smtClean="0"/>
              <a:t>2015 m. – 30800,00</a:t>
            </a:r>
          </a:p>
          <a:p>
            <a:r>
              <a:rPr lang="en-US" sz="2000" b="1" dirty="0" smtClean="0"/>
              <a:t>2016 m. – 12000,00</a:t>
            </a:r>
            <a:endParaRPr lang="lt-LT" sz="2000" b="1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half" idx="3"/>
          </p:nvPr>
        </p:nvSpPr>
        <p:spPr>
          <a:xfrm>
            <a:off x="4645026" y="5229200"/>
            <a:ext cx="4041775" cy="115212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Finansavimas</a:t>
            </a:r>
            <a:r>
              <a:rPr lang="en-US" dirty="0" smtClean="0"/>
              <a:t> </a:t>
            </a:r>
            <a:r>
              <a:rPr lang="en-US" dirty="0" err="1" smtClean="0"/>
              <a:t>skirtas</a:t>
            </a:r>
            <a:r>
              <a:rPr lang="en-US" dirty="0" smtClean="0"/>
              <a:t> 4 </a:t>
            </a:r>
            <a:r>
              <a:rPr lang="en-US" dirty="0" err="1" smtClean="0"/>
              <a:t>projektams</a:t>
            </a:r>
            <a:r>
              <a:rPr lang="en-US" dirty="0" smtClean="0"/>
              <a:t>: </a:t>
            </a:r>
            <a:endParaRPr lang="lt-LT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nauji</a:t>
            </a:r>
            <a:r>
              <a:rPr lang="en-US" dirty="0" smtClean="0"/>
              <a:t>, 2 t</a:t>
            </a:r>
            <a:r>
              <a:rPr lang="lt-LT" dirty="0" err="1" smtClean="0"/>
              <a:t>ęstiniai</a:t>
            </a:r>
            <a:endParaRPr lang="lt-LT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2"/>
          </p:nvPr>
        </p:nvSpPr>
        <p:spPr>
          <a:xfrm>
            <a:off x="457200" y="1124744"/>
            <a:ext cx="4040188" cy="4261313"/>
          </a:xfrm>
        </p:spPr>
        <p:txBody>
          <a:bodyPr/>
          <a:lstStyle/>
          <a:p>
            <a:r>
              <a:rPr lang="lt-LT" b="1" dirty="0" smtClean="0"/>
              <a:t>Įgyvendinti projektai</a:t>
            </a:r>
          </a:p>
          <a:p>
            <a:pPr marL="109728" indent="0">
              <a:buNone/>
            </a:pPr>
            <a:endParaRPr lang="lt-LT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4"/>
          </p:nvPr>
        </p:nvSpPr>
        <p:spPr>
          <a:xfrm>
            <a:off x="4645025" y="1196752"/>
            <a:ext cx="4041775" cy="4189305"/>
          </a:xfrm>
        </p:spPr>
        <p:txBody>
          <a:bodyPr>
            <a:normAutofit/>
          </a:bodyPr>
          <a:lstStyle/>
          <a:p>
            <a:r>
              <a:rPr lang="en-US" b="1" dirty="0" smtClean="0"/>
              <a:t>2016 m. p</a:t>
            </a:r>
            <a:r>
              <a:rPr lang="lt-LT" b="1" dirty="0" err="1" smtClean="0"/>
              <a:t>ateiktos</a:t>
            </a:r>
            <a:r>
              <a:rPr lang="lt-LT" b="1" dirty="0" smtClean="0"/>
              <a:t> projektų paraiškos</a:t>
            </a:r>
            <a:endParaRPr lang="en-US" b="1" dirty="0" smtClean="0"/>
          </a:p>
          <a:p>
            <a:pPr marL="109728" indent="0">
              <a:buNone/>
            </a:pPr>
            <a:endParaRPr lang="lt-LT" b="1" dirty="0" smtClean="0"/>
          </a:p>
          <a:p>
            <a:pPr marL="109728" indent="0">
              <a:buNone/>
            </a:pPr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12</a:t>
            </a:fld>
            <a:endParaRPr lang="lt-LT"/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264302"/>
              </p:ext>
            </p:extLst>
          </p:nvPr>
        </p:nvGraphicFramePr>
        <p:xfrm>
          <a:off x="611560" y="1556792"/>
          <a:ext cx="3816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441535"/>
              </p:ext>
            </p:extLst>
          </p:nvPr>
        </p:nvGraphicFramePr>
        <p:xfrm>
          <a:off x="5148064" y="2276872"/>
          <a:ext cx="331236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tačiakampis 1"/>
          <p:cNvSpPr/>
          <p:nvPr/>
        </p:nvSpPr>
        <p:spPr>
          <a:xfrm>
            <a:off x="2651188" y="2297654"/>
            <a:ext cx="1632780" cy="843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t-LT" sz="1400" dirty="0" smtClean="0">
                <a:solidFill>
                  <a:schemeClr val="tx1"/>
                </a:solidFill>
              </a:rPr>
              <a:t>TIK LKT ir LRKM finansuoti projektai</a:t>
            </a:r>
            <a:endParaRPr lang="lt-LT" sz="1400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11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4536504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lt-LT" sz="3200" b="1" dirty="0" smtClean="0"/>
              <a:t>Vaikams ir jaunimui organizuotos edukacinės programos, renginiai:</a:t>
            </a:r>
          </a:p>
          <a:p>
            <a:pPr marL="109728" indent="0">
              <a:buNone/>
            </a:pPr>
            <a:endParaRPr lang="lt-LT" sz="1700" b="1" dirty="0" smtClean="0"/>
          </a:p>
          <a:p>
            <a:r>
              <a:rPr lang="lt-LT" sz="3200" dirty="0" smtClean="0"/>
              <a:t>Edukacinė</a:t>
            </a:r>
            <a:r>
              <a:rPr lang="en-US" sz="3200" dirty="0" smtClean="0"/>
              <a:t> </a:t>
            </a:r>
            <a:r>
              <a:rPr lang="lt-LT" sz="3200" dirty="0" smtClean="0"/>
              <a:t>stovykla </a:t>
            </a:r>
            <a:r>
              <a:rPr lang="lt-LT" sz="3200" dirty="0"/>
              <a:t>vaikams „Kelionė į liaudies muzikos pasaulį</a:t>
            </a:r>
            <a:r>
              <a:rPr lang="lt-LT" sz="3200" dirty="0" smtClean="0"/>
              <a:t>“;</a:t>
            </a:r>
            <a:endParaRPr lang="lt-LT" sz="3200" dirty="0"/>
          </a:p>
          <a:p>
            <a:r>
              <a:rPr lang="en-US" sz="3200" dirty="0" smtClean="0"/>
              <a:t>T</a:t>
            </a:r>
            <a:r>
              <a:rPr lang="lt-LT" sz="3200" dirty="0" err="1" smtClean="0"/>
              <a:t>eatrinių</a:t>
            </a:r>
            <a:r>
              <a:rPr lang="lt-LT" sz="3200" dirty="0" smtClean="0"/>
              <a:t> </a:t>
            </a:r>
            <a:r>
              <a:rPr lang="lt-LT" sz="3200" dirty="0"/>
              <a:t>įgūdžių ugdymo dienos stovykla vaikams „Aš noriu ir galiu vaidinti</a:t>
            </a:r>
            <a:r>
              <a:rPr lang="lt-LT" sz="3200" dirty="0" smtClean="0"/>
              <a:t>“;</a:t>
            </a:r>
            <a:endParaRPr lang="lt-LT" sz="3200" dirty="0"/>
          </a:p>
          <a:p>
            <a:r>
              <a:rPr lang="en-US" sz="3200" dirty="0" smtClean="0"/>
              <a:t>E</a:t>
            </a:r>
            <a:r>
              <a:rPr lang="lt-LT" sz="3200" dirty="0" err="1" smtClean="0"/>
              <a:t>dukacinės</a:t>
            </a:r>
            <a:r>
              <a:rPr lang="lt-LT" sz="3200" dirty="0" smtClean="0"/>
              <a:t> </a:t>
            </a:r>
            <a:r>
              <a:rPr lang="lt-LT" sz="3200" dirty="0"/>
              <a:t>išvykos į </a:t>
            </a:r>
            <a:r>
              <a:rPr lang="en-US" sz="3200" dirty="0" err="1" smtClean="0"/>
              <a:t>ug</a:t>
            </a:r>
            <a:r>
              <a:rPr lang="lt-LT" sz="3200" dirty="0" smtClean="0"/>
              <a:t>d</a:t>
            </a:r>
            <a:r>
              <a:rPr lang="en-US" sz="3200" dirty="0" err="1" smtClean="0"/>
              <a:t>ymo</a:t>
            </a:r>
            <a:r>
              <a:rPr lang="en-US" sz="3200" dirty="0" smtClean="0"/>
              <a:t> </a:t>
            </a:r>
            <a:r>
              <a:rPr lang="lt-LT" sz="3200" dirty="0" smtClean="0"/>
              <a:t>įstaigas, </a:t>
            </a:r>
            <a:r>
              <a:rPr lang="lt-LT" sz="3200" dirty="0"/>
              <a:t>kur vaikai ir jaunimas virtualios realybės akinių pagalba buvo supažindinami su gamtos </a:t>
            </a:r>
            <a:r>
              <a:rPr lang="lt-LT" sz="3200" dirty="0" smtClean="0"/>
              <a:t>pasauliu</a:t>
            </a:r>
            <a:r>
              <a:rPr lang="lt-LT" sz="3200" dirty="0"/>
              <a:t>;</a:t>
            </a:r>
            <a:endParaRPr lang="en-US" sz="3200" dirty="0" smtClean="0"/>
          </a:p>
          <a:p>
            <a:r>
              <a:rPr lang="en-US" sz="3200" dirty="0" smtClean="0"/>
              <a:t>K</a:t>
            </a:r>
            <a:r>
              <a:rPr lang="lt-LT" sz="3200" dirty="0" err="1" smtClean="0"/>
              <a:t>ūrybinė</a:t>
            </a:r>
            <a:r>
              <a:rPr lang="lt-LT" sz="3200" dirty="0" smtClean="0"/>
              <a:t> </a:t>
            </a:r>
            <a:r>
              <a:rPr lang="lt-LT" sz="3200" dirty="0"/>
              <a:t>vaikų ir jaunimo vasaros dienos stovykla „Muzika. Judesys. Vaidyba</a:t>
            </a:r>
            <a:r>
              <a:rPr lang="lt-LT" sz="3200" dirty="0" smtClean="0"/>
              <a:t>“;</a:t>
            </a:r>
            <a:endParaRPr lang="lt-LT" sz="3200" dirty="0"/>
          </a:p>
          <a:p>
            <a:r>
              <a:rPr lang="lt-LT" sz="3200" dirty="0"/>
              <a:t>Jaunųjų lyderių klubas organizavo 5 renginius:</a:t>
            </a:r>
          </a:p>
          <a:p>
            <a:pPr lvl="1"/>
            <a:r>
              <a:rPr lang="lt-LT" sz="3200" dirty="0"/>
              <a:t>Protų mūšis „Pasuk smegenis“;</a:t>
            </a:r>
          </a:p>
          <a:p>
            <a:pPr lvl="1"/>
            <a:r>
              <a:rPr lang="lt-LT" sz="3200" dirty="0"/>
              <a:t>Pasaulinė akcija „Taikos glėbys“;</a:t>
            </a:r>
          </a:p>
          <a:p>
            <a:pPr lvl="1"/>
            <a:r>
              <a:rPr lang="lt-LT" sz="3200" dirty="0"/>
              <a:t>Renginys „Daugiau nei bėgimas“. Bėgimas skirtas už kiekvieną jauną iš emigracijos grįžusį žmogų;</a:t>
            </a:r>
          </a:p>
          <a:p>
            <a:pPr lvl="1"/>
            <a:r>
              <a:rPr lang="lt-LT" sz="3200" dirty="0"/>
              <a:t>Renginys, skirtas Pasaulinei jaunimo dienai „Realizuok save“. </a:t>
            </a:r>
            <a:endParaRPr lang="en-US" sz="3200" dirty="0" smtClean="0"/>
          </a:p>
          <a:p>
            <a:pPr lvl="1"/>
            <a:r>
              <a:rPr lang="lt-LT" sz="3200" dirty="0" smtClean="0"/>
              <a:t>Renginys</a:t>
            </a:r>
            <a:r>
              <a:rPr lang="lt-LT" sz="3200" dirty="0"/>
              <a:t>, skirtas žmogaus teisių dienai paminėti „Teisė. Laisvė. Ateitis“. </a:t>
            </a:r>
          </a:p>
          <a:p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13</a:t>
            </a:fld>
            <a:endParaRPr lang="lt-L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Edukacin</a:t>
            </a:r>
            <a:r>
              <a:rPr lang="lt-LT" dirty="0" smtClean="0"/>
              <a:t>ė veikla</a:t>
            </a:r>
            <a:endParaRPr lang="lt-LT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94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24535"/>
          </a:xfrm>
        </p:spPr>
        <p:txBody>
          <a:bodyPr>
            <a:normAutofit/>
          </a:bodyPr>
          <a:lstStyle/>
          <a:p>
            <a:r>
              <a:rPr lang="en-US" dirty="0" smtClean="0"/>
              <a:t>Per 2016 m.:</a:t>
            </a:r>
          </a:p>
          <a:p>
            <a:pPr lvl="1"/>
            <a:r>
              <a:rPr lang="en-US" dirty="0" err="1" smtClean="0"/>
              <a:t>Priimta</a:t>
            </a:r>
            <a:r>
              <a:rPr lang="lt-LT" dirty="0" smtClean="0"/>
              <a:t> </a:t>
            </a:r>
            <a:r>
              <a:rPr lang="en-US" dirty="0" smtClean="0"/>
              <a:t>19 </a:t>
            </a:r>
            <a:r>
              <a:rPr lang="en-US" dirty="0" err="1" smtClean="0"/>
              <a:t>darbuotoj</a:t>
            </a:r>
            <a:r>
              <a:rPr lang="lt-LT" dirty="0" smtClean="0"/>
              <a:t>ų:</a:t>
            </a:r>
          </a:p>
          <a:p>
            <a:pPr lvl="2"/>
            <a:r>
              <a:rPr lang="lt-LT" dirty="0" smtClean="0"/>
              <a:t>Iš jų su terminuota sutartimi – 6</a:t>
            </a:r>
          </a:p>
          <a:p>
            <a:pPr lvl="2"/>
            <a:r>
              <a:rPr lang="lt-LT" dirty="0" smtClean="0"/>
              <a:t>Iš jų su neterminuota sutartimi - 13</a:t>
            </a:r>
            <a:endParaRPr lang="en-US" dirty="0" smtClean="0"/>
          </a:p>
          <a:p>
            <a:pPr lvl="1"/>
            <a:r>
              <a:rPr lang="en-US" dirty="0" err="1" smtClean="0"/>
              <a:t>Atleista</a:t>
            </a:r>
            <a:r>
              <a:rPr lang="en-US" dirty="0" smtClean="0"/>
              <a:t> 16 </a:t>
            </a:r>
            <a:r>
              <a:rPr lang="lt-LT" dirty="0" smtClean="0"/>
              <a:t>darbuotojų:</a:t>
            </a:r>
          </a:p>
          <a:p>
            <a:pPr lvl="2"/>
            <a:r>
              <a:rPr lang="lt-LT" dirty="0" smtClean="0"/>
              <a:t>Iš jų kultūros ir meno darbuotojų – 12</a:t>
            </a:r>
          </a:p>
          <a:p>
            <a:pPr lvl="2"/>
            <a:r>
              <a:rPr lang="lt-LT" dirty="0" smtClean="0"/>
              <a:t>Iš jų aptarnaujančio personalo</a:t>
            </a:r>
            <a:r>
              <a:rPr lang="en-US" dirty="0" smtClean="0"/>
              <a:t> -</a:t>
            </a:r>
            <a:r>
              <a:rPr lang="lt-LT" dirty="0" smtClean="0"/>
              <a:t> 4</a:t>
            </a:r>
          </a:p>
          <a:p>
            <a:r>
              <a:rPr lang="lt-LT" dirty="0" smtClean="0"/>
              <a:t>Kvalifikacijos kėlimas (tik kultūros ir meno darbuotojų):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Personalo</a:t>
            </a:r>
            <a:r>
              <a:rPr lang="en-US" dirty="0" smtClean="0"/>
              <a:t> </a:t>
            </a:r>
            <a:r>
              <a:rPr lang="lt-LT" dirty="0" smtClean="0"/>
              <a:t>valdymas</a:t>
            </a:r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14</a:t>
            </a:fld>
            <a:endParaRPr lang="lt-LT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22776"/>
              </p:ext>
            </p:extLst>
          </p:nvPr>
        </p:nvGraphicFramePr>
        <p:xfrm>
          <a:off x="899592" y="4725144"/>
          <a:ext cx="7416825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 m.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 m.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r>
                        <a:rPr lang="en-US" baseline="0" dirty="0" smtClean="0"/>
                        <a:t> m.</a:t>
                      </a:r>
                      <a:endParaRPr lang="lt-LT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18</a:t>
                      </a:r>
                      <a:endParaRPr lang="lt-L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lt-L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65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15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Skirtos</a:t>
            </a:r>
            <a:r>
              <a:rPr lang="en-US" dirty="0" smtClean="0"/>
              <a:t> l</a:t>
            </a:r>
            <a:r>
              <a:rPr lang="lt-LT" dirty="0" err="1" smtClean="0"/>
              <a:t>ėšos</a:t>
            </a:r>
            <a:endParaRPr lang="lt-LT" dirty="0"/>
          </a:p>
        </p:txBody>
      </p:sp>
      <p:graphicFrame>
        <p:nvGraphicFramePr>
          <p:cNvPr id="10" name="Turinio vietos rezervavimo ženklas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93840"/>
              </p:ext>
            </p:extLst>
          </p:nvPr>
        </p:nvGraphicFramePr>
        <p:xfrm>
          <a:off x="467544" y="1196752"/>
          <a:ext cx="82296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7944" y="5562841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Steigėjo skiriamų lėšų suma, palyginant su </a:t>
            </a:r>
            <a:r>
              <a:rPr lang="en-US" dirty="0" smtClean="0"/>
              <a:t>2015 m., </a:t>
            </a:r>
            <a:r>
              <a:rPr lang="lt-LT" dirty="0" smtClean="0"/>
              <a:t>padidėjo </a:t>
            </a:r>
            <a:r>
              <a:rPr lang="en-US" dirty="0" smtClean="0"/>
              <a:t>12,77 proc.</a:t>
            </a:r>
            <a:endParaRPr lang="lt-L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08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16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 smtClean="0"/>
              <a:t>Gautos lėšos</a:t>
            </a: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886221"/>
              </p:ext>
            </p:extLst>
          </p:nvPr>
        </p:nvGraphicFramePr>
        <p:xfrm>
          <a:off x="457200" y="980729"/>
          <a:ext cx="8229600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11960" y="5624373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2016 m. </a:t>
            </a:r>
            <a:r>
              <a:rPr lang="en-US" dirty="0" err="1" smtClean="0"/>
              <a:t>gaut</a:t>
            </a:r>
            <a:r>
              <a:rPr lang="lt-LT" dirty="0" smtClean="0"/>
              <a:t>ų lėšų suma, palyginus su </a:t>
            </a:r>
            <a:r>
              <a:rPr lang="en-US" dirty="0" smtClean="0"/>
              <a:t>2015 m.,</a:t>
            </a:r>
            <a:r>
              <a:rPr lang="lt-LT" dirty="0" smtClean="0"/>
              <a:t> padidėjo </a:t>
            </a:r>
            <a:r>
              <a:rPr lang="en-US" dirty="0" smtClean="0"/>
              <a:t>10,32 proc.</a:t>
            </a:r>
            <a:endParaRPr lang="lt-LT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762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009805"/>
              </p:ext>
            </p:extLst>
          </p:nvPr>
        </p:nvGraphicFramePr>
        <p:xfrm>
          <a:off x="395536" y="836712"/>
          <a:ext cx="8136903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126"/>
                <a:gridCol w="4863158"/>
                <a:gridCol w="2315619"/>
              </a:tblGrid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Iš savivaldybės biudžeto</a:t>
                      </a:r>
                      <a:endParaRPr lang="lt-LT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</a:rPr>
                        <a:t>284332,00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1.1.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Darbo užmokesčiui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165511,00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1.2.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Soc.draudimui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51185,00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1.3.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Ryšiams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1414,00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1.4.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Transport</a:t>
                      </a:r>
                      <a:r>
                        <a:rPr lang="lt-LT" sz="1400" dirty="0" smtClean="0">
                          <a:effectLst/>
                        </a:rPr>
                        <a:t>o</a:t>
                      </a:r>
                      <a:r>
                        <a:rPr lang="lt-LT" sz="1400" baseline="0" dirty="0" smtClean="0">
                          <a:effectLst/>
                        </a:rPr>
                        <a:t> išlaikymui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600,00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1.5.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Kitos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prekės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2896,00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1.6.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Komunalinėms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paslaugoms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51502,00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1.7.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Kitoms paslaugoms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5724,00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1.8.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Darbdavio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soc.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parama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500,00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1.9.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effectLst/>
                        </a:rPr>
                        <a:t>Ilgalaiki</a:t>
                      </a:r>
                      <a:r>
                        <a:rPr lang="lt-LT" sz="1400" dirty="0" smtClean="0">
                          <a:effectLst/>
                        </a:rPr>
                        <a:t>o</a:t>
                      </a:r>
                      <a:r>
                        <a:rPr lang="en-AU" sz="1400" dirty="0" smtClean="0">
                          <a:effectLst/>
                        </a:rPr>
                        <a:t> material</a:t>
                      </a:r>
                      <a:r>
                        <a:rPr lang="lt-LT" sz="1400" dirty="0" smtClean="0">
                          <a:effectLst/>
                        </a:rPr>
                        <a:t>a</a:t>
                      </a:r>
                      <a:r>
                        <a:rPr lang="en-AU" sz="1400" dirty="0" smtClean="0">
                          <a:effectLst/>
                        </a:rPr>
                        <a:t>us </a:t>
                      </a:r>
                      <a:r>
                        <a:rPr lang="en-AU" sz="1400" dirty="0" err="1">
                          <a:effectLst/>
                        </a:rPr>
                        <a:t>ir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 smtClean="0">
                          <a:effectLst/>
                        </a:rPr>
                        <a:t>nematerial</a:t>
                      </a:r>
                      <a:r>
                        <a:rPr lang="lt-LT" sz="1400" dirty="0" smtClean="0">
                          <a:effectLst/>
                        </a:rPr>
                        <a:t>a</a:t>
                      </a:r>
                      <a:r>
                        <a:rPr lang="en-AU" sz="1400" dirty="0" smtClean="0">
                          <a:effectLst/>
                        </a:rPr>
                        <a:t>us </a:t>
                      </a:r>
                      <a:r>
                        <a:rPr lang="en-AU" sz="1400" dirty="0" err="1" smtClean="0">
                          <a:effectLst/>
                        </a:rPr>
                        <a:t>turt</a:t>
                      </a:r>
                      <a:r>
                        <a:rPr lang="lt-LT" sz="1400" dirty="0" smtClean="0">
                          <a:effectLst/>
                        </a:rPr>
                        <a:t>o </a:t>
                      </a:r>
                      <a:r>
                        <a:rPr lang="lt-LT" sz="1400" dirty="0" err="1" smtClean="0">
                          <a:effectLst/>
                        </a:rPr>
                        <a:t>įsigyjimui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5000,00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 err="1">
                          <a:effectLst/>
                        </a:rPr>
                        <a:t>Iš</a:t>
                      </a:r>
                      <a:r>
                        <a:rPr lang="en-AU" sz="1400" b="1" dirty="0">
                          <a:effectLst/>
                        </a:rPr>
                        <a:t> </a:t>
                      </a:r>
                      <a:r>
                        <a:rPr lang="en-AU" sz="1400" b="1" dirty="0" err="1">
                          <a:effectLst/>
                        </a:rPr>
                        <a:t>specialių</a:t>
                      </a:r>
                      <a:r>
                        <a:rPr lang="en-AU" sz="1400" b="1" dirty="0">
                          <a:effectLst/>
                        </a:rPr>
                        <a:t> </a:t>
                      </a:r>
                      <a:r>
                        <a:rPr lang="en-AU" sz="1400" b="1" dirty="0" err="1">
                          <a:effectLst/>
                        </a:rPr>
                        <a:t>programų</a:t>
                      </a:r>
                      <a:r>
                        <a:rPr lang="en-AU" sz="1400" b="1" dirty="0">
                          <a:effectLst/>
                        </a:rPr>
                        <a:t> </a:t>
                      </a:r>
                      <a:r>
                        <a:rPr lang="en-AU" sz="1400" b="1" dirty="0" err="1">
                          <a:effectLst/>
                        </a:rPr>
                        <a:t>lėšų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</a:rPr>
                        <a:t>37689,00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2.1.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Kitoms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prekėms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10816,00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2.2.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Ryšiams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1170,00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2.3.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</a:rPr>
                        <a:t>Kitoms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>
                          <a:effectLst/>
                        </a:rPr>
                        <a:t>paslaugoms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23437,00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2.4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</a:rPr>
                        <a:t>Transport</a:t>
                      </a:r>
                      <a:r>
                        <a:rPr lang="lt-LT" sz="1400" dirty="0" smtClean="0">
                          <a:effectLst/>
                        </a:rPr>
                        <a:t>o</a:t>
                      </a:r>
                      <a:r>
                        <a:rPr lang="lt-LT" sz="1400" baseline="0" dirty="0" smtClean="0">
                          <a:effectLst/>
                        </a:rPr>
                        <a:t> išlaikymui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117,00 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2.5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effectLst/>
                        </a:rPr>
                        <a:t>Komunalinė</a:t>
                      </a:r>
                      <a:r>
                        <a:rPr lang="lt-LT" sz="1400" dirty="0" smtClean="0">
                          <a:effectLst/>
                        </a:rPr>
                        <a:t>m</a:t>
                      </a:r>
                      <a:r>
                        <a:rPr lang="en-AU" sz="1400" dirty="0" smtClean="0">
                          <a:effectLst/>
                        </a:rPr>
                        <a:t>s </a:t>
                      </a:r>
                      <a:r>
                        <a:rPr lang="en-AU" sz="1400" dirty="0" err="1" smtClean="0">
                          <a:effectLst/>
                        </a:rPr>
                        <a:t>paslaugo</a:t>
                      </a:r>
                      <a:r>
                        <a:rPr lang="lt-LT" sz="1400" dirty="0" smtClean="0">
                          <a:effectLst/>
                        </a:rPr>
                        <a:t>m</a:t>
                      </a:r>
                      <a:r>
                        <a:rPr lang="en-AU" sz="1400" dirty="0" smtClean="0">
                          <a:effectLst/>
                        </a:rPr>
                        <a:t>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414,00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2.6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effectLst/>
                        </a:rPr>
                        <a:t>Ilgalaiki</a:t>
                      </a:r>
                      <a:r>
                        <a:rPr lang="lt-LT" sz="1400" dirty="0" smtClean="0">
                          <a:effectLst/>
                        </a:rPr>
                        <a:t>o</a:t>
                      </a:r>
                      <a:r>
                        <a:rPr lang="en-AU" sz="1400" dirty="0" smtClean="0">
                          <a:effectLst/>
                        </a:rPr>
                        <a:t> material</a:t>
                      </a:r>
                      <a:r>
                        <a:rPr lang="lt-LT" sz="1400" dirty="0" smtClean="0">
                          <a:effectLst/>
                        </a:rPr>
                        <a:t>a</a:t>
                      </a:r>
                      <a:r>
                        <a:rPr lang="en-AU" sz="1400" dirty="0" smtClean="0">
                          <a:effectLst/>
                        </a:rPr>
                        <a:t>us </a:t>
                      </a:r>
                      <a:r>
                        <a:rPr lang="en-AU" sz="1400" dirty="0" err="1">
                          <a:effectLst/>
                        </a:rPr>
                        <a:t>ir</a:t>
                      </a:r>
                      <a:r>
                        <a:rPr lang="en-AU" sz="1400" dirty="0">
                          <a:effectLst/>
                        </a:rPr>
                        <a:t> </a:t>
                      </a:r>
                      <a:r>
                        <a:rPr lang="en-AU" sz="1400" dirty="0" err="1" smtClean="0">
                          <a:effectLst/>
                        </a:rPr>
                        <a:t>nematerial</a:t>
                      </a:r>
                      <a:r>
                        <a:rPr lang="lt-LT" sz="1400" dirty="0" smtClean="0">
                          <a:effectLst/>
                        </a:rPr>
                        <a:t>a</a:t>
                      </a:r>
                      <a:r>
                        <a:rPr lang="en-AU" sz="1400" dirty="0" smtClean="0">
                          <a:effectLst/>
                        </a:rPr>
                        <a:t>us </a:t>
                      </a:r>
                      <a:r>
                        <a:rPr lang="en-AU" sz="1400" dirty="0" err="1" smtClean="0">
                          <a:effectLst/>
                        </a:rPr>
                        <a:t>turt</a:t>
                      </a:r>
                      <a:r>
                        <a:rPr lang="lt-LT" sz="1400" dirty="0" smtClean="0">
                          <a:effectLst/>
                        </a:rPr>
                        <a:t>o įsigijimui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1735,00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lt-LT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chemeClr val="tx1"/>
                          </a:solidFill>
                          <a:effectLst/>
                        </a:rPr>
                        <a:t>Darbo biržos subsidijavimas</a:t>
                      </a:r>
                      <a:endParaRPr lang="lt-LT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1933,00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3.1.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Darbo užmokesčiui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1476,00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192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3.2.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Soc.draudimas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457,00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endParaRPr lang="lt-LT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chemeClr val="tx1"/>
                          </a:solidFill>
                          <a:effectLst/>
                        </a:rPr>
                        <a:t>Iš gautos paramos</a:t>
                      </a:r>
                      <a:endParaRPr lang="lt-LT" sz="14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16562,00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4.1.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Ryšiams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370,00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4.2.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effectLst/>
                        </a:rPr>
                        <a:t>Kito</a:t>
                      </a:r>
                      <a:r>
                        <a:rPr lang="lt-LT" sz="1400" dirty="0" smtClean="0">
                          <a:effectLst/>
                        </a:rPr>
                        <a:t>m</a:t>
                      </a:r>
                      <a:r>
                        <a:rPr lang="en-AU" sz="1400" dirty="0" smtClean="0">
                          <a:effectLst/>
                        </a:rPr>
                        <a:t>s </a:t>
                      </a:r>
                      <a:r>
                        <a:rPr lang="en-AU" sz="1400" dirty="0" err="1" smtClean="0">
                          <a:effectLst/>
                        </a:rPr>
                        <a:t>prekė</a:t>
                      </a:r>
                      <a:r>
                        <a:rPr lang="lt-LT" sz="1400" dirty="0" smtClean="0">
                          <a:effectLst/>
                        </a:rPr>
                        <a:t>m</a:t>
                      </a:r>
                      <a:r>
                        <a:rPr lang="en-AU" sz="1400" dirty="0" smtClean="0">
                          <a:effectLst/>
                        </a:rPr>
                        <a:t>s 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1243,00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017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4.3.</a:t>
                      </a:r>
                      <a:endParaRPr lang="lt-LT" sz="1400" b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effectLst/>
                        </a:rPr>
                        <a:t>Kito</a:t>
                      </a:r>
                      <a:r>
                        <a:rPr lang="lt-LT" sz="1400" dirty="0" smtClean="0">
                          <a:effectLst/>
                        </a:rPr>
                        <a:t>m</a:t>
                      </a:r>
                      <a:r>
                        <a:rPr lang="en-AU" sz="1400" dirty="0" smtClean="0">
                          <a:effectLst/>
                        </a:rPr>
                        <a:t>s </a:t>
                      </a:r>
                      <a:r>
                        <a:rPr lang="en-AU" sz="1400" dirty="0" err="1" smtClean="0">
                          <a:effectLst/>
                        </a:rPr>
                        <a:t>paslaugo</a:t>
                      </a:r>
                      <a:r>
                        <a:rPr lang="lt-LT" sz="1400" dirty="0" smtClean="0">
                          <a:effectLst/>
                        </a:rPr>
                        <a:t>m</a:t>
                      </a:r>
                      <a:r>
                        <a:rPr lang="en-AU" sz="1400" dirty="0" smtClean="0">
                          <a:effectLst/>
                        </a:rPr>
                        <a:t>s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14949,00</a:t>
                      </a:r>
                      <a:endParaRPr lang="lt-LT" sz="14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  <a:tr h="279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IŠ VISO RKC IŠLAIDŲ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tx1"/>
                          </a:solidFill>
                          <a:effectLst/>
                        </a:rPr>
                        <a:t>340516,00</a:t>
                      </a:r>
                      <a:endParaRPr lang="lt-LT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776" marR="67776" marT="0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17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Pagrindin</a:t>
            </a:r>
            <a:r>
              <a:rPr lang="lt-LT" dirty="0" smtClean="0"/>
              <a:t>ės išlaidos (</a:t>
            </a:r>
            <a:r>
              <a:rPr lang="en-US" dirty="0" smtClean="0"/>
              <a:t>2016 m.)</a:t>
            </a:r>
            <a:endParaRPr lang="lt-LT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34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076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 smtClean="0"/>
              <a:t>Rokiškio KC rytoj....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4509120"/>
            <a:ext cx="4680520" cy="17281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lt-LT" b="1" dirty="0" smtClean="0">
                <a:solidFill>
                  <a:schemeClr val="tx1"/>
                </a:solidFill>
              </a:rPr>
              <a:t>Problemos: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Automobilis;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Profesinės rizikos vertinimas;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dirty="0" smtClean="0">
                <a:solidFill>
                  <a:schemeClr val="tx1"/>
                </a:solidFill>
              </a:rPr>
              <a:t>Mažoji salė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Darbo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lt-LT" dirty="0" smtClean="0">
                <a:solidFill>
                  <a:schemeClr val="tx1"/>
                </a:solidFill>
              </a:rPr>
              <a:t>byla dėl R.A. atleidimo. 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52737"/>
            <a:ext cx="4040188" cy="3456383"/>
          </a:xfrm>
        </p:spPr>
        <p:txBody>
          <a:bodyPr>
            <a:normAutofit/>
          </a:bodyPr>
          <a:lstStyle/>
          <a:p>
            <a:r>
              <a:rPr lang="lt-LT" b="1" dirty="0" smtClean="0"/>
              <a:t>Iššūkiai</a:t>
            </a:r>
            <a:r>
              <a:rPr lang="lt-LT" dirty="0" smtClean="0"/>
              <a:t>:</a:t>
            </a:r>
          </a:p>
          <a:p>
            <a:pPr lvl="1"/>
            <a:r>
              <a:rPr lang="lt-LT" dirty="0"/>
              <a:t>K</a:t>
            </a:r>
            <a:r>
              <a:rPr lang="lt-LT" dirty="0" smtClean="0"/>
              <a:t>ultūros centro akreditavimas – siekis išlaikyti aukščiausią kategoriją;</a:t>
            </a:r>
          </a:p>
          <a:p>
            <a:pPr lvl="1"/>
            <a:r>
              <a:rPr lang="lt-LT" dirty="0" smtClean="0"/>
              <a:t>„Namų darbai“ Lietuvos kultūros sostinė</a:t>
            </a:r>
            <a:r>
              <a:rPr lang="en-US" dirty="0" smtClean="0"/>
              <a:t>s </a:t>
            </a:r>
            <a:r>
              <a:rPr lang="en-US" dirty="0" err="1" smtClean="0"/>
              <a:t>projekto</a:t>
            </a:r>
            <a:r>
              <a:rPr lang="en-US" dirty="0" smtClean="0"/>
              <a:t> </a:t>
            </a:r>
            <a:r>
              <a:rPr lang="lt-LT" dirty="0" smtClean="0"/>
              <a:t>įgyvendinimui;</a:t>
            </a:r>
          </a:p>
          <a:p>
            <a:pPr lvl="1"/>
            <a:r>
              <a:rPr lang="lt-LT" dirty="0" smtClean="0"/>
              <a:t>KC biudžeto subalansavimas.</a:t>
            </a:r>
          </a:p>
          <a:p>
            <a:pPr lvl="1"/>
            <a:endParaRPr lang="lt-LT" dirty="0" smtClean="0"/>
          </a:p>
          <a:p>
            <a:pPr lvl="1"/>
            <a:endParaRPr lang="lt-LT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124744"/>
            <a:ext cx="3970784" cy="4680520"/>
          </a:xfrm>
        </p:spPr>
        <p:txBody>
          <a:bodyPr>
            <a:normAutofit/>
          </a:bodyPr>
          <a:lstStyle/>
          <a:p>
            <a:r>
              <a:rPr lang="lt-LT" b="1" dirty="0" smtClean="0"/>
              <a:t>Darbai</a:t>
            </a:r>
            <a:r>
              <a:rPr lang="lt-LT" dirty="0" smtClean="0"/>
              <a:t>:</a:t>
            </a:r>
          </a:p>
          <a:p>
            <a:pPr lvl="1"/>
            <a:r>
              <a:rPr lang="lt-LT" dirty="0" smtClean="0"/>
              <a:t>Vidinių dokumentų reglamentuojančių KC veiklą peržiūra, atnaujinimas, rengimas;</a:t>
            </a:r>
          </a:p>
          <a:p>
            <a:pPr lvl="1"/>
            <a:r>
              <a:rPr lang="lt-LT" dirty="0" smtClean="0"/>
              <a:t>Projektinės veiklos įgyvendinimas;</a:t>
            </a:r>
          </a:p>
          <a:p>
            <a:pPr lvl="1"/>
            <a:r>
              <a:rPr lang="lt-LT" dirty="0" smtClean="0"/>
              <a:t>Veiklos viešinimas; </a:t>
            </a:r>
          </a:p>
          <a:p>
            <a:pPr lvl="1"/>
            <a:r>
              <a:rPr lang="lt-LT" dirty="0" smtClean="0"/>
              <a:t>Bendradarbiavimo stiprinimas;</a:t>
            </a:r>
          </a:p>
          <a:p>
            <a:pPr lvl="1"/>
            <a:r>
              <a:rPr lang="lt-LT" dirty="0" smtClean="0"/>
              <a:t>Veiklos </a:t>
            </a:r>
            <a:r>
              <a:rPr lang="lt-LT" dirty="0"/>
              <a:t>skaidrumas;</a:t>
            </a:r>
          </a:p>
          <a:p>
            <a:pPr lvl="1"/>
            <a:r>
              <a:rPr lang="lt-LT" dirty="0"/>
              <a:t>KC įvaizdžio formavimas.</a:t>
            </a:r>
          </a:p>
          <a:p>
            <a:pPr lvl="1"/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18</a:t>
            </a:fld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672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Roki</a:t>
            </a:r>
            <a:r>
              <a:rPr lang="lt-LT" dirty="0" smtClean="0"/>
              <a:t>š</a:t>
            </a:r>
            <a:r>
              <a:rPr lang="en-US" dirty="0" err="1" smtClean="0"/>
              <a:t>kio</a:t>
            </a:r>
            <a:r>
              <a:rPr lang="en-US" dirty="0" smtClean="0"/>
              <a:t> </a:t>
            </a:r>
            <a:r>
              <a:rPr lang="en-US" dirty="0" err="1" smtClean="0"/>
              <a:t>kult</a:t>
            </a:r>
            <a:r>
              <a:rPr lang="lt-LT" dirty="0" smtClean="0"/>
              <a:t>ū</a:t>
            </a:r>
            <a:r>
              <a:rPr lang="en-US" dirty="0" err="1" smtClean="0"/>
              <a:t>ros</a:t>
            </a:r>
            <a:r>
              <a:rPr lang="en-US" dirty="0" smtClean="0"/>
              <a:t> </a:t>
            </a:r>
            <a:r>
              <a:rPr lang="en-US" dirty="0" err="1" smtClean="0"/>
              <a:t>centro</a:t>
            </a:r>
            <a:r>
              <a:rPr lang="en-US" dirty="0" smtClean="0"/>
              <a:t> </a:t>
            </a:r>
            <a:r>
              <a:rPr lang="en-US" dirty="0" err="1" smtClean="0"/>
              <a:t>ataskaita</a:t>
            </a:r>
            <a:r>
              <a:rPr lang="en-US" dirty="0" smtClean="0"/>
              <a:t> </a:t>
            </a:r>
            <a:r>
              <a:rPr lang="en-US" dirty="0" err="1" smtClean="0"/>
              <a:t>parengta</a:t>
            </a:r>
            <a:r>
              <a:rPr lang="en-US" dirty="0" smtClean="0"/>
              <a:t> </a:t>
            </a:r>
            <a:r>
              <a:rPr lang="en-US" dirty="0" err="1" smtClean="0"/>
              <a:t>pagal</a:t>
            </a:r>
            <a:r>
              <a:rPr lang="en-US" dirty="0" smtClean="0"/>
              <a:t> </a:t>
            </a:r>
            <a:r>
              <a:rPr lang="en-US" dirty="0" err="1" smtClean="0"/>
              <a:t>rekomenduojam</a:t>
            </a:r>
            <a:r>
              <a:rPr lang="lt-LT" dirty="0" smtClean="0"/>
              <a:t>ą</a:t>
            </a:r>
            <a:r>
              <a:rPr lang="en-US" dirty="0" smtClean="0"/>
              <a:t> </a:t>
            </a:r>
            <a:r>
              <a:rPr lang="en-US" dirty="0" err="1" smtClean="0"/>
              <a:t>Roki</a:t>
            </a:r>
            <a:r>
              <a:rPr lang="lt-LT" dirty="0" smtClean="0"/>
              <a:t>š</a:t>
            </a:r>
            <a:r>
              <a:rPr lang="en-US" dirty="0" err="1" smtClean="0"/>
              <a:t>kio</a:t>
            </a:r>
            <a:r>
              <a:rPr lang="en-US" dirty="0" smtClean="0"/>
              <a:t> raj. </a:t>
            </a:r>
            <a:r>
              <a:rPr lang="lt-LT" dirty="0" err="1"/>
              <a:t>s</a:t>
            </a:r>
            <a:r>
              <a:rPr lang="en-US" dirty="0" err="1" smtClean="0"/>
              <a:t>avivaldyb</a:t>
            </a:r>
            <a:r>
              <a:rPr lang="lt-LT" dirty="0"/>
              <a:t>ė</a:t>
            </a:r>
            <a:r>
              <a:rPr lang="en-US" dirty="0" smtClean="0"/>
              <a:t>s </a:t>
            </a:r>
            <a:r>
              <a:rPr lang="lt-LT" i="1" dirty="0" smtClean="0"/>
              <a:t>Turizmo, </a:t>
            </a:r>
            <a:r>
              <a:rPr lang="en-US" i="1" dirty="0" err="1" smtClean="0"/>
              <a:t>Kult</a:t>
            </a:r>
            <a:r>
              <a:rPr lang="lt-LT" i="1" dirty="0" smtClean="0"/>
              <a:t>ū</a:t>
            </a:r>
            <a:r>
              <a:rPr lang="en-US" i="1" dirty="0" err="1" smtClean="0"/>
              <a:t>ros</a:t>
            </a:r>
            <a:r>
              <a:rPr lang="lt-LT" i="1" dirty="0" smtClean="0"/>
              <a:t> ir ryšių su užsienio šalimis</a:t>
            </a:r>
            <a:r>
              <a:rPr lang="lt-LT" dirty="0" smtClean="0"/>
              <a:t> skyriaus ataskaitos formą;</a:t>
            </a:r>
          </a:p>
          <a:p>
            <a:pPr marL="109728" indent="0">
              <a:buNone/>
            </a:pPr>
            <a:endParaRPr lang="lt-LT" sz="1600" dirty="0" smtClean="0"/>
          </a:p>
          <a:p>
            <a:r>
              <a:rPr lang="lt-LT" dirty="0" smtClean="0"/>
              <a:t>Ataskaitoje pateikiama informacija:</a:t>
            </a:r>
          </a:p>
          <a:p>
            <a:pPr lvl="1"/>
            <a:r>
              <a:rPr lang="lt-LT" dirty="0" smtClean="0"/>
              <a:t>Trumpas įstaigos aprašymas;</a:t>
            </a:r>
          </a:p>
          <a:p>
            <a:pPr lvl="1"/>
            <a:r>
              <a:rPr lang="lt-LT" dirty="0" smtClean="0"/>
              <a:t>Veiklos kryptys ir pagrindiniai veiklos rezultatai;</a:t>
            </a:r>
          </a:p>
          <a:p>
            <a:pPr lvl="1"/>
            <a:r>
              <a:rPr lang="lt-LT" dirty="0" smtClean="0"/>
              <a:t>Žmogiškųjų ir finansinių išteklių valdymo rodikliai;</a:t>
            </a:r>
          </a:p>
          <a:p>
            <a:pPr lvl="1"/>
            <a:endParaRPr lang="lt-LT" dirty="0" smtClean="0"/>
          </a:p>
          <a:p>
            <a:pPr lvl="1"/>
            <a:endParaRPr lang="lt-LT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2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Ataskaitos</a:t>
            </a:r>
            <a:r>
              <a:rPr lang="en-US" dirty="0" smtClean="0"/>
              <a:t> </a:t>
            </a:r>
            <a:r>
              <a:rPr lang="en-US" dirty="0" err="1" smtClean="0"/>
              <a:t>rengimas</a:t>
            </a:r>
            <a:endParaRPr lang="lt-L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922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 lIns="0" rIns="0">
            <a:normAutofit fontScale="47500" lnSpcReduction="20000"/>
          </a:bodyPr>
          <a:lstStyle/>
          <a:p>
            <a:pPr marL="109728" indent="0" algn="just">
              <a:buNone/>
            </a:pPr>
            <a:r>
              <a:rPr lang="lt-LT" sz="3400" b="1" dirty="0" smtClean="0"/>
              <a:t>Rokiškio kultūros centro veikla vykdoma, vadovaujantis įstaigos nuostatais (aktuali redakcija 2015 </a:t>
            </a:r>
            <a:r>
              <a:rPr lang="lt-LT" sz="3400" b="1" dirty="0" err="1" smtClean="0"/>
              <a:t>m</a:t>
            </a:r>
            <a:r>
              <a:rPr lang="lt-LT" sz="3400" b="1" dirty="0" smtClean="0"/>
              <a:t>. gruodžio 18 </a:t>
            </a:r>
            <a:r>
              <a:rPr lang="lt-LT" sz="3400" b="1" dirty="0" err="1" smtClean="0"/>
              <a:t>d</a:t>
            </a:r>
            <a:r>
              <a:rPr lang="lt-LT" sz="3400" b="1" dirty="0" smtClean="0"/>
              <a:t>. </a:t>
            </a:r>
            <a:r>
              <a:rPr lang="lt-LT" sz="3400" b="1" dirty="0" err="1" smtClean="0"/>
              <a:t>Nr</a:t>
            </a:r>
            <a:r>
              <a:rPr lang="lt-LT" sz="3400" b="1" dirty="0" smtClean="0"/>
              <a:t>. TS-245). Nuostatuose suformuluotas pagrindinis veiklos tikslas ir funkcijos. </a:t>
            </a:r>
          </a:p>
          <a:p>
            <a:pPr marL="109728" indent="0">
              <a:buNone/>
            </a:pPr>
            <a:endParaRPr lang="lt-LT" sz="2600" b="1" dirty="0" smtClean="0"/>
          </a:p>
          <a:p>
            <a:pPr marL="109728" indent="0">
              <a:buNone/>
            </a:pPr>
            <a:r>
              <a:rPr lang="en-US" sz="2600" b="1" dirty="0" err="1" smtClean="0"/>
              <a:t>Prioritetinis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tikslas</a:t>
            </a:r>
            <a:r>
              <a:rPr lang="en-US" sz="2600" b="1" dirty="0" smtClean="0"/>
              <a:t> </a:t>
            </a:r>
          </a:p>
          <a:p>
            <a:pPr marL="109728" indent="0" algn="ctr">
              <a:buNone/>
            </a:pPr>
            <a:r>
              <a:rPr lang="lt-LT" sz="2600" dirty="0" smtClean="0"/>
              <a:t>Puoselėti </a:t>
            </a:r>
            <a:r>
              <a:rPr lang="lt-LT" sz="2600" dirty="0"/>
              <a:t>ir įgyvendinti regiono etninę kultūrą, mėgėjų, profesionalųjį ir kino meną, kitas meno rūšis ir formas, skatinti kurti menines programas, plėtoti švietėjišką (edukacinę), pramoginę veiklą, tenkinti bendruomenės kultūrinius poreikius</a:t>
            </a:r>
            <a:r>
              <a:rPr lang="lt-LT" sz="2600" dirty="0" smtClean="0"/>
              <a:t>.</a:t>
            </a:r>
            <a:endParaRPr lang="en-US" sz="2600" dirty="0" smtClean="0"/>
          </a:p>
          <a:p>
            <a:pPr marL="109728" indent="0">
              <a:buNone/>
            </a:pPr>
            <a:r>
              <a:rPr lang="en-US" b="1" dirty="0" smtClean="0"/>
              <a:t>U</a:t>
            </a:r>
            <a:r>
              <a:rPr lang="lt-LT" b="1" dirty="0" err="1" smtClean="0"/>
              <a:t>ždaviniai</a:t>
            </a:r>
            <a:r>
              <a:rPr lang="lt-LT" b="1" dirty="0" smtClean="0"/>
              <a:t>: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Rūpintis klubų, studijų, būrelių, mėgėjų ir kitų meno kolektyvų parengimu ir dalyvavimu dainų šventėse, vietiniuose, rajoniniuose, regioniniuose, respublikiniuose ir tarptautiniuose renginiuose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Reprezentuoti Rokiškio rajono meno mėgėjų ir kitą kultūrinę, meninę veiklą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Vykdyti mėgėjų ir profesionalaus meno kūrybos įgyvendinimą ir sklaidą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Organizuoti etninę kultūrą, mėgėjų ir profesionalų meną populiarinčiaus renginius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Vykdyti ugdymo ir edukacines programas, veiklą įvairaus amžiaus žmonių </a:t>
            </a:r>
            <a:r>
              <a:rPr lang="lt-LT" dirty="0" smtClean="0"/>
              <a:t>grupių estetiniam</a:t>
            </a:r>
            <a:r>
              <a:rPr lang="lt-LT" dirty="0"/>
              <a:t>, meniniam, kūrybiniam, sociokultūriniam poreikiui tenkinti ir užimtumui įgyvendinti. </a:t>
            </a:r>
            <a:endParaRPr lang="lt-LT" dirty="0" smtClean="0"/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Įgyvendinti įvairių kultūros ir meno rūšių ir formų programas, projektus, veiklą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Kaupti ir analizuoti informaciją apie kultūros centro kolektyvų veiklą, mėgėjų ir profesionalų </a:t>
            </a:r>
            <a:r>
              <a:rPr lang="lt-LT" dirty="0" smtClean="0"/>
              <a:t>meną, </a:t>
            </a:r>
            <a:r>
              <a:rPr lang="lt-LT" dirty="0"/>
              <a:t>renginius, kiuriuos įgyvendina ir organizuoja kultūros centras. </a:t>
            </a:r>
            <a:endParaRPr lang="lt-LT" dirty="0" smtClean="0"/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Rūpintis kultūros centro darbuotojų kvalifikacija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Pagal kompetenciją organizuoti mokymus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Pagal bendradarbiavimo sutartis ir kitas sutartis, steigėjo sprendimu suteikti arba išnuomoti patalpas</a:t>
            </a:r>
            <a:r>
              <a:rPr lang="lt-LT" dirty="0" smtClean="0"/>
              <a:t>.</a:t>
            </a:r>
          </a:p>
          <a:p>
            <a:pPr marL="566928" indent="-457200">
              <a:buFont typeface="+mj-lt"/>
              <a:buAutoNum type="arabicPeriod"/>
            </a:pPr>
            <a:r>
              <a:rPr lang="lt-LT" dirty="0"/>
              <a:t>Teikti mokamas paslaugas, kurių sąrašą ir įkainius tvirtina steigėjas, įstatymų nustatyta tvarka</a:t>
            </a:r>
            <a:r>
              <a:rPr lang="lt-LT" dirty="0" smtClean="0"/>
              <a:t>.</a:t>
            </a:r>
          </a:p>
          <a:p>
            <a:pPr marL="109728" indent="0">
              <a:buNone/>
            </a:pPr>
            <a:endParaRPr lang="lt-LT" sz="2400" b="1" dirty="0" smtClean="0"/>
          </a:p>
          <a:p>
            <a:pPr marL="109728" indent="0">
              <a:buNone/>
            </a:pPr>
            <a:endParaRPr lang="lt-LT" sz="2400" b="1" dirty="0" smtClean="0"/>
          </a:p>
          <a:p>
            <a:pPr marL="109728" indent="0">
              <a:buNone/>
            </a:pPr>
            <a:endParaRPr lang="lt-LT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3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Roki</a:t>
            </a:r>
            <a:r>
              <a:rPr lang="lt-LT" sz="2800" dirty="0" err="1">
                <a:effectLst/>
              </a:rPr>
              <a:t>škio</a:t>
            </a:r>
            <a:r>
              <a:rPr lang="lt-LT" sz="2800" dirty="0">
                <a:effectLst/>
              </a:rPr>
              <a:t> kultūros </a:t>
            </a:r>
            <a:r>
              <a:rPr lang="lt-LT" sz="2800" dirty="0" smtClean="0">
                <a:effectLst/>
              </a:rPr>
              <a:t>centro veiklos reglamentavimas</a:t>
            </a:r>
            <a:endParaRPr lang="lt-LT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492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 smtClean="0"/>
              <a:t>Veiklos kryptys</a:t>
            </a:r>
            <a:endParaRPr lang="lt-LT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139006"/>
              </p:ext>
            </p:extLst>
          </p:nvPr>
        </p:nvGraphicFramePr>
        <p:xfrm>
          <a:off x="457200" y="1196752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4</a:t>
            </a:fld>
            <a:endParaRPr lang="lt-LT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1997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36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 smtClean="0"/>
              <a:t>Renginių organizavimo veikla</a:t>
            </a:r>
            <a:endParaRPr lang="lt-LT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860032" y="2060848"/>
            <a:ext cx="3825751" cy="41044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b="1" dirty="0" err="1" smtClean="0"/>
              <a:t>Pirm</a:t>
            </a:r>
            <a:r>
              <a:rPr lang="lt-LT" sz="1800" b="1" dirty="0" smtClean="0"/>
              <a:t>ą kartą organizuoti renginiai</a:t>
            </a:r>
            <a:r>
              <a:rPr lang="lt-LT" sz="1800" dirty="0" smtClean="0"/>
              <a:t>:</a:t>
            </a:r>
          </a:p>
          <a:p>
            <a:pPr lvl="1"/>
            <a:r>
              <a:rPr lang="lt-LT" sz="1800" dirty="0" smtClean="0"/>
              <a:t>Profesionalių lėlių teatrų festivalis „Dėdulės sapnas“;</a:t>
            </a:r>
          </a:p>
          <a:p>
            <a:pPr lvl="1"/>
            <a:r>
              <a:rPr lang="lt-LT" sz="1800" dirty="0" smtClean="0"/>
              <a:t>Tarptautinis dokumentinių kino filmo festivalis „Nepatogus kinas“;</a:t>
            </a:r>
          </a:p>
          <a:p>
            <a:pPr lvl="1"/>
            <a:r>
              <a:rPr lang="lt-LT" sz="1800" dirty="0" smtClean="0"/>
              <a:t>„Kinas naktį“;</a:t>
            </a:r>
          </a:p>
          <a:p>
            <a:pPr lvl="1"/>
            <a:r>
              <a:rPr lang="lt-LT" sz="1800" dirty="0" smtClean="0"/>
              <a:t>Japonijos, Izraelio, Rusų kultūros dienos;</a:t>
            </a:r>
          </a:p>
          <a:p>
            <a:pPr lvl="1"/>
            <a:r>
              <a:rPr lang="lt-LT" sz="1800" dirty="0" smtClean="0"/>
              <a:t>Latvijos nepriklausomybės dienos minėjimas; </a:t>
            </a:r>
          </a:p>
          <a:p>
            <a:pPr lvl="1"/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5</a:t>
            </a:fld>
            <a:endParaRPr lang="lt-LT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20959863"/>
              </p:ext>
            </p:extLst>
          </p:nvPr>
        </p:nvGraphicFramePr>
        <p:xfrm>
          <a:off x="457200" y="980727"/>
          <a:ext cx="4040188" cy="3600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Lentelė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048870"/>
              </p:ext>
            </p:extLst>
          </p:nvPr>
        </p:nvGraphicFramePr>
        <p:xfrm>
          <a:off x="539552" y="4797152"/>
          <a:ext cx="41764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466"/>
                <a:gridCol w="3080998"/>
              </a:tblGrid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Metai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Renginių lankytojų</a:t>
                      </a:r>
                      <a:r>
                        <a:rPr lang="lt-LT" sz="1600" baseline="0" dirty="0" smtClean="0"/>
                        <a:t> skaičius</a:t>
                      </a:r>
                      <a:endParaRPr lang="lt-L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1" dirty="0" smtClean="0"/>
                        <a:t>2016 </a:t>
                      </a:r>
                      <a:r>
                        <a:rPr lang="lt-LT" sz="1600" b="1" dirty="0" err="1" smtClean="0"/>
                        <a:t>m</a:t>
                      </a:r>
                      <a:r>
                        <a:rPr lang="lt-LT" sz="1600" b="1" dirty="0" smtClean="0"/>
                        <a:t>.</a:t>
                      </a:r>
                      <a:endParaRPr lang="lt-L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1" dirty="0" smtClean="0"/>
                        <a:t>58474</a:t>
                      </a:r>
                      <a:endParaRPr lang="lt-LT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dirty="0" smtClean="0"/>
                        <a:t>2015 </a:t>
                      </a:r>
                      <a:r>
                        <a:rPr lang="lt-LT" sz="1600" dirty="0" err="1" smtClean="0"/>
                        <a:t>m</a:t>
                      </a:r>
                      <a:r>
                        <a:rPr lang="lt-LT" sz="1600" dirty="0" smtClean="0"/>
                        <a:t>.</a:t>
                      </a:r>
                      <a:endParaRPr lang="lt-L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18105</a:t>
                      </a:r>
                      <a:endParaRPr lang="lt-L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t-LT" sz="1600" b="0" dirty="0" smtClean="0"/>
                        <a:t>2014 </a:t>
                      </a:r>
                      <a:r>
                        <a:rPr lang="lt-LT" sz="1600" b="0" dirty="0" err="1" smtClean="0"/>
                        <a:t>m</a:t>
                      </a:r>
                      <a:r>
                        <a:rPr lang="lt-LT" sz="1600" b="0" dirty="0" smtClean="0"/>
                        <a:t>.</a:t>
                      </a:r>
                      <a:endParaRPr lang="lt-LT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b="0" dirty="0" smtClean="0"/>
                        <a:t>44437</a:t>
                      </a:r>
                      <a:endParaRPr lang="lt-LT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tačiakampis paaiškinimas 1"/>
          <p:cNvSpPr/>
          <p:nvPr/>
        </p:nvSpPr>
        <p:spPr>
          <a:xfrm>
            <a:off x="4427984" y="903040"/>
            <a:ext cx="1656184" cy="1085800"/>
          </a:xfrm>
          <a:prstGeom prst="wedgeRectCallout">
            <a:avLst>
              <a:gd name="adj1" fmla="val -99363"/>
              <a:gd name="adj2" fmla="val -2083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00" b="1" dirty="0" smtClean="0">
                <a:solidFill>
                  <a:schemeClr val="tx1"/>
                </a:solidFill>
              </a:rPr>
              <a:t>Iš jų 24 RKC renginiai išvykose </a:t>
            </a:r>
            <a:endParaRPr lang="lt-LT" sz="1600" b="1" dirty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8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6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 smtClean="0"/>
              <a:t>Renginių organizavimo veikla </a:t>
            </a:r>
            <a:endParaRPr lang="lt-LT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852520"/>
              </p:ext>
            </p:extLst>
          </p:nvPr>
        </p:nvGraphicFramePr>
        <p:xfrm>
          <a:off x="467544" y="908722"/>
          <a:ext cx="8136904" cy="41190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/>
                <a:gridCol w="792088"/>
                <a:gridCol w="864096"/>
                <a:gridCol w="792088"/>
                <a:gridCol w="792088"/>
                <a:gridCol w="864096"/>
                <a:gridCol w="792088"/>
              </a:tblGrid>
              <a:tr h="2289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lt-LT" sz="1200" u="none" strike="noStrike" dirty="0">
                          <a:effectLst/>
                        </a:rPr>
                        <a:t>Renginių kategorija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2016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>
                          <a:effectLst/>
                        </a:rPr>
                        <a:t>2015</a:t>
                      </a:r>
                      <a:endParaRPr lang="lt-L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t-LT" sz="1200" b="1" u="none" strike="noStrike" dirty="0">
                          <a:effectLst/>
                        </a:rPr>
                        <a:t>2014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551585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Renginių </a:t>
                      </a:r>
                      <a:r>
                        <a:rPr lang="lt-LT" sz="1200" u="none" strike="noStrike" dirty="0" err="1">
                          <a:effectLst/>
                        </a:rPr>
                        <a:t>sk</a:t>
                      </a:r>
                      <a:r>
                        <a:rPr lang="lt-LT" sz="1200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Lankytojų </a:t>
                      </a:r>
                      <a:r>
                        <a:rPr lang="lt-LT" sz="1200" u="none" strike="noStrike" dirty="0" err="1">
                          <a:effectLst/>
                        </a:rPr>
                        <a:t>sk</a:t>
                      </a:r>
                      <a:r>
                        <a:rPr lang="lt-LT" sz="1200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Renginių </a:t>
                      </a:r>
                      <a:r>
                        <a:rPr lang="lt-LT" sz="1200" u="none" strike="noStrike" dirty="0" err="1">
                          <a:effectLst/>
                        </a:rPr>
                        <a:t>sk</a:t>
                      </a:r>
                      <a:r>
                        <a:rPr lang="lt-LT" sz="1200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Lankytojų </a:t>
                      </a:r>
                      <a:r>
                        <a:rPr lang="lt-LT" sz="1200" u="none" strike="noStrike" dirty="0" err="1">
                          <a:effectLst/>
                        </a:rPr>
                        <a:t>sk</a:t>
                      </a:r>
                      <a:r>
                        <a:rPr lang="lt-LT" sz="1200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Renginių </a:t>
                      </a:r>
                      <a:r>
                        <a:rPr lang="lt-LT" sz="1200" u="none" strike="noStrike" dirty="0" err="1">
                          <a:effectLst/>
                        </a:rPr>
                        <a:t>sk</a:t>
                      </a:r>
                      <a:r>
                        <a:rPr lang="lt-LT" sz="1200" u="none" strike="noStrike" dirty="0">
                          <a:effectLst/>
                        </a:rPr>
                        <a:t>.</a:t>
                      </a:r>
                      <a:endParaRPr lang="lt-LT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>
                          <a:effectLst/>
                        </a:rPr>
                        <a:t>Lankytojų sk.</a:t>
                      </a:r>
                      <a:endParaRPr lang="lt-LT" sz="12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7121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 dirty="0">
                          <a:effectLst/>
                        </a:rPr>
                        <a:t>Mėgėjų meno </a:t>
                      </a:r>
                      <a:r>
                        <a:rPr lang="lt-LT" sz="1300" u="none" strike="noStrike" dirty="0" smtClean="0">
                          <a:effectLst/>
                        </a:rPr>
                        <a:t>kolektyvų</a:t>
                      </a:r>
                      <a:r>
                        <a:rPr lang="lt-LT" sz="1300" u="none" strike="noStrike" baseline="0" dirty="0" smtClean="0">
                          <a:effectLst/>
                        </a:rPr>
                        <a:t> koncertai, spektakliai</a:t>
                      </a:r>
                      <a:endParaRPr lang="lt-LT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12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1859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46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3846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25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3786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2907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 dirty="0" smtClean="0">
                          <a:effectLst/>
                        </a:rPr>
                        <a:t>Profesionalios</a:t>
                      </a:r>
                      <a:r>
                        <a:rPr lang="lt-LT" sz="1300" u="none" strike="noStrike" baseline="0" dirty="0" smtClean="0">
                          <a:effectLst/>
                        </a:rPr>
                        <a:t> muzikos k</a:t>
                      </a:r>
                      <a:r>
                        <a:rPr lang="lt-LT" sz="1300" u="none" strike="noStrike" dirty="0" smtClean="0">
                          <a:effectLst/>
                        </a:rPr>
                        <a:t>oncertai</a:t>
                      </a:r>
                      <a:endParaRPr lang="lt-LT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694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5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743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4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860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7121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 dirty="0" smtClean="0">
                          <a:effectLst/>
                        </a:rPr>
                        <a:t>Profesionalaus teatro spektakliai</a:t>
                      </a:r>
                      <a:endParaRPr lang="lt-LT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 smtClean="0">
                          <a:effectLst/>
                        </a:rPr>
                        <a:t>37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9567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 smtClean="0">
                          <a:effectLst/>
                        </a:rPr>
                        <a:t>36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6312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28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9020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7121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>
                          <a:effectLst/>
                        </a:rPr>
                        <a:t>Kino filmai</a:t>
                      </a:r>
                      <a:endParaRPr lang="lt-LT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1206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64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2160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81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7121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>
                          <a:effectLst/>
                        </a:rPr>
                        <a:t>Pop muzikos koncertai</a:t>
                      </a:r>
                      <a:endParaRPr lang="lt-LT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15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4500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 smtClean="0">
                          <a:effectLst/>
                        </a:rPr>
                        <a:t>7 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2427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8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2427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2907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>
                          <a:effectLst/>
                        </a:rPr>
                        <a:t>Profesionalaus meno parodos</a:t>
                      </a:r>
                      <a:endParaRPr lang="lt-LT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3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81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7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142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3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10440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82907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>
                          <a:effectLst/>
                        </a:rPr>
                        <a:t>Tautautodailės ir kt.parodos</a:t>
                      </a:r>
                      <a:endParaRPr lang="lt-LT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50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9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452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6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2710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7121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>
                          <a:effectLst/>
                        </a:rPr>
                        <a:t>Ekspedicijos</a:t>
                      </a:r>
                      <a:endParaRPr lang="lt-LT" sz="13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55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7121">
                <a:tc>
                  <a:txBody>
                    <a:bodyPr/>
                    <a:lstStyle/>
                    <a:p>
                      <a:pPr algn="l" fontAlgn="b"/>
                      <a:r>
                        <a:rPr lang="lt-LT" sz="1300" u="none" strike="noStrike" dirty="0">
                          <a:effectLst/>
                        </a:rPr>
                        <a:t>Edukaciniai renginiai</a:t>
                      </a:r>
                      <a:endParaRPr lang="lt-LT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8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463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19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858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18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u="none" strike="noStrike" dirty="0">
                          <a:effectLst/>
                        </a:rPr>
                        <a:t>900</a:t>
                      </a:r>
                      <a:endParaRPr lang="lt-LT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24841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>
                          <a:effectLst/>
                        </a:rPr>
                        <a:t>Kiti renginiai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>
                          <a:effectLst/>
                        </a:rPr>
                        <a:t>126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 smtClean="0">
                          <a:effectLst/>
                        </a:rPr>
                        <a:t>33894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>
                          <a:effectLst/>
                        </a:rPr>
                        <a:t>14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>
                          <a:effectLst/>
                        </a:rPr>
                        <a:t>653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>
                          <a:effectLst/>
                        </a:rPr>
                        <a:t>74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200" b="1" u="none" strike="noStrike" dirty="0">
                          <a:effectLst/>
                        </a:rPr>
                        <a:t>12814</a:t>
                      </a:r>
                      <a:endParaRPr lang="lt-LT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5373216"/>
            <a:ext cx="8136904" cy="8771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lt-LT" sz="1700" dirty="0" smtClean="0"/>
              <a:t>Bendras renginių skaičius ir lankytojų renginiuose skaičius yra padidėjęs, nepaisant to, kad kai kurių renginių kategorijų skaičius yra sumažėjęs. </a:t>
            </a:r>
          </a:p>
          <a:p>
            <a:pPr algn="just"/>
            <a:r>
              <a:rPr lang="lt-LT" sz="1700" dirty="0" smtClean="0"/>
              <a:t>Labiausiai išaugęs „kitų renginių“ skaičius ir šių renginių lankytojų skaičius.</a:t>
            </a:r>
            <a:endParaRPr lang="lt-LT" sz="17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58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7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3600" dirty="0" smtClean="0"/>
              <a:t>Komerciniai renginiai (mokami renginiai)</a:t>
            </a:r>
            <a:endParaRPr lang="lt-LT" sz="3600" dirty="0"/>
          </a:p>
        </p:txBody>
      </p:sp>
      <p:graphicFrame>
        <p:nvGraphicFramePr>
          <p:cNvPr id="8" name="Turinio vietos rezervavimo ženkla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480486"/>
              </p:ext>
            </p:extLst>
          </p:nvPr>
        </p:nvGraphicFramePr>
        <p:xfrm>
          <a:off x="683568" y="3140968"/>
          <a:ext cx="8229600" cy="247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2232248"/>
                <a:gridCol w="2448272"/>
                <a:gridCol w="2314600"/>
              </a:tblGrid>
              <a:tr h="613467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Metai 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Salės nuoma (</a:t>
                      </a:r>
                      <a:r>
                        <a:rPr lang="lt-LT" sz="1800" dirty="0" err="1" smtClean="0"/>
                        <a:t>eur</a:t>
                      </a:r>
                      <a:r>
                        <a:rPr lang="lt-LT" sz="1800" dirty="0" smtClean="0"/>
                        <a:t>)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>
                          <a:solidFill>
                            <a:schemeClr val="bg1"/>
                          </a:solidFill>
                        </a:rPr>
                        <a:t>Parduota bilietų (</a:t>
                      </a:r>
                      <a:r>
                        <a:rPr lang="lt-LT" sz="1800" dirty="0" err="1" smtClean="0">
                          <a:solidFill>
                            <a:schemeClr val="bg1"/>
                          </a:solidFill>
                        </a:rPr>
                        <a:t>eur</a:t>
                      </a:r>
                      <a:r>
                        <a:rPr lang="lt-LT" sz="1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lt-LT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Iš viso</a:t>
                      </a:r>
                      <a:endParaRPr lang="lt-LT" sz="1800" dirty="0"/>
                    </a:p>
                  </a:txBody>
                  <a:tcPr/>
                </a:tc>
              </a:tr>
              <a:tr h="589976">
                <a:tc>
                  <a:txBody>
                    <a:bodyPr/>
                    <a:lstStyle/>
                    <a:p>
                      <a:r>
                        <a:rPr lang="lt-LT" sz="1800" b="1" dirty="0" smtClean="0"/>
                        <a:t>2016 </a:t>
                      </a:r>
                      <a:r>
                        <a:rPr lang="lt-LT" sz="1800" b="1" dirty="0" err="1" smtClean="0"/>
                        <a:t>m</a:t>
                      </a:r>
                      <a:r>
                        <a:rPr lang="lt-LT" sz="1800" b="1" dirty="0" smtClean="0"/>
                        <a:t>.</a:t>
                      </a:r>
                      <a:endParaRPr lang="lt-L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18053,00</a:t>
                      </a:r>
                      <a:endParaRPr lang="lt-L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12001,00</a:t>
                      </a:r>
                      <a:endParaRPr lang="lt-L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b="1" dirty="0" smtClean="0"/>
                        <a:t>30054,00</a:t>
                      </a:r>
                      <a:endParaRPr lang="lt-LT" sz="1800" b="1" dirty="0"/>
                    </a:p>
                  </a:txBody>
                  <a:tcPr/>
                </a:tc>
              </a:tr>
              <a:tr h="589976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2015 </a:t>
                      </a:r>
                      <a:r>
                        <a:rPr lang="lt-LT" sz="1800" dirty="0" err="1" smtClean="0"/>
                        <a:t>m</a:t>
                      </a:r>
                      <a:r>
                        <a:rPr lang="lt-LT" sz="1800" dirty="0" smtClean="0"/>
                        <a:t>.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14370,00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15712,00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30082,00</a:t>
                      </a:r>
                      <a:endParaRPr lang="lt-LT" sz="1800" dirty="0"/>
                    </a:p>
                  </a:txBody>
                  <a:tcPr/>
                </a:tc>
              </a:tr>
              <a:tr h="654853">
                <a:tc>
                  <a:txBody>
                    <a:bodyPr/>
                    <a:lstStyle/>
                    <a:p>
                      <a:r>
                        <a:rPr lang="lt-LT" sz="1800" dirty="0" smtClean="0"/>
                        <a:t>2014 </a:t>
                      </a:r>
                      <a:r>
                        <a:rPr lang="lt-LT" sz="1800" dirty="0" err="1" smtClean="0"/>
                        <a:t>m</a:t>
                      </a:r>
                      <a:r>
                        <a:rPr lang="lt-LT" sz="1800" dirty="0" smtClean="0"/>
                        <a:t>.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12665,00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20975,00</a:t>
                      </a:r>
                      <a:r>
                        <a:rPr lang="lt-LT" sz="1800" baseline="0" dirty="0" smtClean="0"/>
                        <a:t> </a:t>
                      </a:r>
                      <a:endParaRPr lang="lt-L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smtClean="0"/>
                        <a:t>33640,00</a:t>
                      </a:r>
                      <a:endParaRPr lang="lt-LT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urinio vietos rezervavimo ženklas 6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1656184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Spektakliai, koncertai, kino filmai ir kt.-renginiai, į kuriuos parduodami bilietai:</a:t>
            </a:r>
          </a:p>
          <a:p>
            <a:pPr lvl="1"/>
            <a:r>
              <a:rPr lang="lt-LT" dirty="0" smtClean="0"/>
              <a:t>KC renginiai – pajamos iš bilietų;</a:t>
            </a:r>
          </a:p>
          <a:p>
            <a:pPr lvl="1"/>
            <a:r>
              <a:rPr lang="lt-LT" dirty="0" smtClean="0"/>
              <a:t>Užsakovo renginys – pajamos iš salės nuomos. </a:t>
            </a:r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04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170579"/>
          </a:xfrm>
        </p:spPr>
        <p:txBody>
          <a:bodyPr/>
          <a:lstStyle/>
          <a:p>
            <a:r>
              <a:rPr lang="en-US" sz="1800" dirty="0" err="1" smtClean="0"/>
              <a:t>Parodos</a:t>
            </a:r>
            <a:r>
              <a:rPr lang="lt-LT" sz="1800" dirty="0" smtClean="0"/>
              <a:t>, k</a:t>
            </a:r>
            <a:r>
              <a:rPr lang="en-US" sz="1800" dirty="0" err="1" smtClean="0"/>
              <a:t>oncertai</a:t>
            </a:r>
            <a:r>
              <a:rPr lang="lt-LT" sz="1800" dirty="0" smtClean="0"/>
              <a:t>, s</a:t>
            </a:r>
            <a:r>
              <a:rPr lang="en-US" sz="1800" dirty="0" err="1" smtClean="0"/>
              <a:t>pektakliai</a:t>
            </a:r>
            <a:r>
              <a:rPr lang="en-US" sz="1800" dirty="0" smtClean="0"/>
              <a:t>.</a:t>
            </a:r>
            <a:endParaRPr lang="lt-LT" sz="1800" dirty="0"/>
          </a:p>
          <a:p>
            <a:pPr lvl="1"/>
            <a:r>
              <a:rPr lang="lt-LT" sz="1400" dirty="0" smtClean="0"/>
              <a:t>Profesionalių teatrų festivalis „Vaidiname žemdirbiams“ (2014-2016 </a:t>
            </a:r>
            <a:r>
              <a:rPr lang="lt-LT" sz="1400" dirty="0" err="1" smtClean="0"/>
              <a:t>m.m</a:t>
            </a:r>
            <a:r>
              <a:rPr lang="lt-LT" sz="1400" dirty="0" smtClean="0"/>
              <a:t>.)</a:t>
            </a:r>
            <a:endParaRPr lang="lt-LT" sz="1400" dirty="0"/>
          </a:p>
          <a:p>
            <a:pPr lvl="1">
              <a:buFont typeface="Wingdings" pitchFamily="2" charset="2"/>
              <a:buChar char="Ø"/>
            </a:pPr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8</a:t>
            </a:fld>
            <a:endParaRPr lang="lt-L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lt-LT" dirty="0" smtClean="0"/>
              <a:t>Profesionalaus meno sklaida</a:t>
            </a:r>
            <a:endParaRPr lang="lt-LT" dirty="0"/>
          </a:p>
        </p:txBody>
      </p:sp>
      <p:graphicFrame>
        <p:nvGraphicFramePr>
          <p:cNvPr id="7" name="Diagra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0852360"/>
              </p:ext>
            </p:extLst>
          </p:nvPr>
        </p:nvGraphicFramePr>
        <p:xfrm>
          <a:off x="395536" y="1484784"/>
          <a:ext cx="36724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136216"/>
              </p:ext>
            </p:extLst>
          </p:nvPr>
        </p:nvGraphicFramePr>
        <p:xfrm>
          <a:off x="539552" y="3933056"/>
          <a:ext cx="403244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a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693761"/>
              </p:ext>
            </p:extLst>
          </p:nvPr>
        </p:nvGraphicFramePr>
        <p:xfrm>
          <a:off x="4716017" y="4149080"/>
          <a:ext cx="3960440" cy="2082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a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280784"/>
              </p:ext>
            </p:extLst>
          </p:nvPr>
        </p:nvGraphicFramePr>
        <p:xfrm>
          <a:off x="4355976" y="1412776"/>
          <a:ext cx="4143375" cy="266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9851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8066-53D4-4978-A2C5-3B5A49616BBC}" type="slidenum">
              <a:rPr lang="lt-LT" smtClean="0"/>
              <a:t>9</a:t>
            </a:fld>
            <a:endParaRPr lang="lt-LT"/>
          </a:p>
        </p:txBody>
      </p:sp>
      <p:sp>
        <p:nvSpPr>
          <p:cNvPr id="6" name="Antraštė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lt-LT" sz="2800" b="0" dirty="0" smtClean="0"/>
              <a:t>Profesionalaus meno sklaida – profesionalių teatrų festivalis „Vaidiname žemdirbiams“</a:t>
            </a:r>
            <a:endParaRPr lang="lt-LT" sz="2800" b="0" dirty="0"/>
          </a:p>
        </p:txBody>
      </p:sp>
      <p:graphicFrame>
        <p:nvGraphicFramePr>
          <p:cNvPr id="7" name="Turinio vietos rezervavimo ženklas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967712"/>
              </p:ext>
            </p:extLst>
          </p:nvPr>
        </p:nvGraphicFramePr>
        <p:xfrm>
          <a:off x="457200" y="1341438"/>
          <a:ext cx="3754760" cy="2303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a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331349"/>
              </p:ext>
            </p:extLst>
          </p:nvPr>
        </p:nvGraphicFramePr>
        <p:xfrm>
          <a:off x="4355976" y="13407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Diagrama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93149"/>
              </p:ext>
            </p:extLst>
          </p:nvPr>
        </p:nvGraphicFramePr>
        <p:xfrm>
          <a:off x="899592" y="3789040"/>
          <a:ext cx="504056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050" name="Picture 2" descr="C:\Users\Garsas\Desktop\Rokiskio teatru logo 2017 02 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9" y="4221088"/>
            <a:ext cx="1368152" cy="210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smtClean="0"/>
              <a:t>2017-03-31</a:t>
            </a:r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6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2581</TotalTime>
  <Words>1434</Words>
  <Application>Microsoft Office PowerPoint</Application>
  <PresentationFormat>Demonstracija ekrane (4:3)</PresentationFormat>
  <Paragraphs>422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19" baseType="lpstr">
      <vt:lpstr>Concourse</vt:lpstr>
      <vt:lpstr>    ROKIŠKIO KULTŪROS CENTRAS  2016 M. V E I K L O S A T A S K A I T A </vt:lpstr>
      <vt:lpstr>Ataskaitos rengimas</vt:lpstr>
      <vt:lpstr>Rokiškio kultūros centro veiklos reglamentavimas</vt:lpstr>
      <vt:lpstr>Veiklos kryptys</vt:lpstr>
      <vt:lpstr>Renginių organizavimo veikla</vt:lpstr>
      <vt:lpstr>Renginių organizavimo veikla </vt:lpstr>
      <vt:lpstr>Komerciniai renginiai (mokami renginiai)</vt:lpstr>
      <vt:lpstr>Profesionalaus meno sklaida</vt:lpstr>
      <vt:lpstr>Profesionalaus meno sklaida – profesionalių teatrų festivalis „Vaidiname žemdirbiams“</vt:lpstr>
      <vt:lpstr>Mėgėjų meno organizavimas</vt:lpstr>
      <vt:lpstr>Mėgėjų meno kolektyvų koncertai, spektakliai:</vt:lpstr>
      <vt:lpstr>Projektinė veikla </vt:lpstr>
      <vt:lpstr>Edukacinė veikla</vt:lpstr>
      <vt:lpstr>Personalo valdymas</vt:lpstr>
      <vt:lpstr>Skirtos lėšos</vt:lpstr>
      <vt:lpstr>Gautos lėšos</vt:lpstr>
      <vt:lpstr>Pagrindinės išlaidos (2016 m.)</vt:lpstr>
      <vt:lpstr>Rokiškio KC rytoj....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ROKIŠKIO KULTŪROS CENTRO A T A S K A I T A</dc:title>
  <dc:creator>possampleim@samsung.de</dc:creator>
  <cp:lastModifiedBy>Jurgita Jurkonyte</cp:lastModifiedBy>
  <cp:revision>102</cp:revision>
  <dcterms:created xsi:type="dcterms:W3CDTF">2017-03-25T13:13:27Z</dcterms:created>
  <dcterms:modified xsi:type="dcterms:W3CDTF">2017-03-29T06:20:19Z</dcterms:modified>
</cp:coreProperties>
</file>