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6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8" r:id="rId12"/>
    <p:sldId id="263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Numatytoji sekcija" id="{8DECABEF-906A-49F0-99F2-76B35CB8D418}">
          <p14:sldIdLst>
            <p14:sldId id="257"/>
            <p14:sldId id="258"/>
            <p14:sldId id="256"/>
            <p14:sldId id="259"/>
            <p14:sldId id="260"/>
            <p14:sldId id="264"/>
            <p14:sldId id="261"/>
            <p14:sldId id="262"/>
            <p14:sldId id="265"/>
            <p14:sldId id="266"/>
            <p14:sldId id="268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lt-L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Spustelėkite piktogr. norėdami įtraukti pav.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7D7011-2587-4B75-B898-FF378656E2CD}" type="datetimeFigureOut">
              <a:rPr lang="lt-LT" smtClean="0"/>
              <a:pPr/>
              <a:t>2015.11.10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47C20F-2D29-4E5B-9824-A16C61EEF483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izdo rezultatas pagal u&amp;zcaron;klaus&amp;aogon; „suomija sauna nameli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616" y="1196752"/>
            <a:ext cx="252028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0070C0"/>
                </a:solidFill>
              </a:rPr>
              <a:t>Suomija</a:t>
            </a:r>
            <a:endParaRPr lang="lt-LT" b="1" dirty="0">
              <a:solidFill>
                <a:srgbClr val="0070C0"/>
              </a:solidFill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44377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7798"/>
            <a:ext cx="2466975" cy="20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00462"/>
            <a:ext cx="2406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97798"/>
            <a:ext cx="2847975" cy="173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00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dirty="0" smtClean="0"/>
              <a:t>GAMTOS </a:t>
            </a:r>
            <a:r>
              <a:rPr lang="lt-LT" dirty="0"/>
              <a:t>MOKSLŲ </a:t>
            </a:r>
            <a:r>
              <a:rPr lang="lt-LT" dirty="0" smtClean="0"/>
              <a:t>UGDYMO </a:t>
            </a:r>
            <a:r>
              <a:rPr lang="lt-LT" dirty="0"/>
              <a:t>KONCEPCIJA:  </a:t>
            </a:r>
            <a:endParaRPr lang="lt-LT" dirty="0" smtClean="0"/>
          </a:p>
          <a:p>
            <a:pPr marL="137160" indent="0">
              <a:buNone/>
            </a:pPr>
            <a:r>
              <a:rPr lang="lt-LT" dirty="0" smtClean="0"/>
              <a:t>pirmiausia stebėjimas gamtoje, natūroje, praktinis darbas, po to teorijos aiškinimas.</a:t>
            </a:r>
          </a:p>
          <a:p>
            <a:pPr marL="137160" indent="0">
              <a:buNone/>
            </a:pPr>
            <a:endParaRPr lang="lt-LT" dirty="0"/>
          </a:p>
          <a:p>
            <a:pPr marL="137160" indent="0">
              <a:buNone/>
            </a:pPr>
            <a:r>
              <a:rPr lang="lt-LT" dirty="0" smtClean="0"/>
              <a:t>AKCENTUOJAMA </a:t>
            </a:r>
            <a:r>
              <a:rPr lang="lt-LT" dirty="0"/>
              <a:t>MOKYTOJO BUVIMO </a:t>
            </a:r>
          </a:p>
          <a:p>
            <a:pPr marL="137160" indent="0">
              <a:buNone/>
            </a:pPr>
            <a:r>
              <a:rPr lang="lt-LT" dirty="0"/>
              <a:t>ASMENYBE, LYDERIU SVARBA. Ne tik savos srities </a:t>
            </a:r>
            <a:r>
              <a:rPr lang="lt-LT" dirty="0" smtClean="0"/>
              <a:t>autoritetas</a:t>
            </a:r>
            <a:r>
              <a:rPr lang="lt-LT" dirty="0"/>
              <a:t>, bet ir bendražmogiška prasme autoritetas </a:t>
            </a:r>
            <a:r>
              <a:rPr lang="lt-LT" dirty="0" smtClean="0"/>
              <a:t>mokiniams</a:t>
            </a:r>
            <a:r>
              <a:rPr lang="lt-LT" dirty="0"/>
              <a:t>, tėvams, visuomenei.</a:t>
            </a: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18821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lt-LT" sz="3600" dirty="0" smtClean="0"/>
              <a:t>Visose Suomijos mokyklose vaikai maitinami nemokamai </a:t>
            </a:r>
            <a:r>
              <a:rPr lang="lt-LT" sz="3600" dirty="0"/>
              <a:t>.</a:t>
            </a:r>
          </a:p>
          <a:p>
            <a:pPr marL="137160" indent="0">
              <a:buNone/>
            </a:pPr>
            <a:endParaRPr lang="lt-LT" sz="3600" dirty="0"/>
          </a:p>
          <a:p>
            <a:pPr marL="137160" indent="0">
              <a:buNone/>
            </a:pPr>
            <a:r>
              <a:rPr lang="lt-LT" sz="3600" dirty="0" smtClean="0"/>
              <a:t>Mokiniai nemokamai aprūpinami visomis mokymo priemonėmis.</a:t>
            </a:r>
            <a:endParaRPr lang="lt-LT" sz="3600" dirty="0"/>
          </a:p>
          <a:p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xmlns="" val="8910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Documents and Settings\vartotojas\Desktop\Suomija\101OLYMP\P4270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04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lt-LT" dirty="0" smtClean="0"/>
              <a:t>Suomijos </a:t>
            </a:r>
            <a:r>
              <a:rPr lang="lt-LT" smtClean="0"/>
              <a:t>švietimo sistema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t-LT" sz="3400" b="1" dirty="0" smtClean="0">
                <a:solidFill>
                  <a:srgbClr val="0070C0"/>
                </a:solidFill>
              </a:rPr>
              <a:t>Pagrindiniai veiksniai, padėję pasiekti aukštus rezultatus:</a:t>
            </a:r>
          </a:p>
          <a:p>
            <a:pPr marL="0" indent="0">
              <a:buNone/>
            </a:pPr>
            <a:r>
              <a:rPr lang="lt-LT" dirty="0" smtClean="0"/>
              <a:t>• Visiems mokiniams vienoda, prieinama bendrojo ugdymo sistema;</a:t>
            </a:r>
          </a:p>
          <a:p>
            <a:pPr marL="0" indent="0">
              <a:buNone/>
            </a:pPr>
            <a:r>
              <a:rPr lang="lt-LT" dirty="0" smtClean="0"/>
              <a:t>• Aukštos kompetencijos mokytojai;</a:t>
            </a:r>
          </a:p>
          <a:p>
            <a:pPr marL="0" indent="0">
              <a:buNone/>
            </a:pPr>
            <a:r>
              <a:rPr lang="lt-LT" dirty="0" smtClean="0"/>
              <a:t>• Mokykloms suteiktas savarankiškumas.</a:t>
            </a:r>
          </a:p>
          <a:p>
            <a:pPr marL="0" indent="0">
              <a:buNone/>
            </a:pPr>
            <a:r>
              <a:rPr lang="lt-LT" sz="3400" b="1" dirty="0" smtClean="0">
                <a:solidFill>
                  <a:srgbClr val="0070C0"/>
                </a:solidFill>
              </a:rPr>
              <a:t>Kokie tolesni žingsniai?</a:t>
            </a:r>
          </a:p>
          <a:p>
            <a:pPr marL="0" indent="0">
              <a:buNone/>
            </a:pPr>
            <a:r>
              <a:rPr lang="lt-LT" dirty="0" smtClean="0"/>
              <a:t>Imamasi ryžtingesnių veiksmų Suomijos bendrojo ugdymo sistemai atnaujinti. Įtraukus švietimo bendruomenę, mokslininkus, politikus, visuomenę, apmąstoma Suomijos švietimo ateitis, ieškoma veiksmingų švietimo tobulinimo būdų. </a:t>
            </a:r>
          </a:p>
          <a:p>
            <a:pPr marL="0" indent="0">
              <a:buNone/>
            </a:pPr>
            <a:r>
              <a:rPr lang="lt-LT" dirty="0" smtClean="0"/>
              <a:t>Suomijos švietimo ekspertai pabrėžia, kad Suomija neturėtų pasiduoti pasaulyje plintančiai madai švietime diegti rinkos mechanizmus, bet ir toliau remtųsi savo stiprybėmis, jas išlaikytų.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16370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Vakarų šalių ir Suomijos švietimo sistemos modelių palyginimas</a:t>
            </a:r>
            <a:endParaRPr lang="lt-L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urinio vietos rezervavimo ženklas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/>
        </p:nvGraphicFramePr>
        <p:xfrm>
          <a:off x="457200" y="1600200"/>
          <a:ext cx="7632848" cy="450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88843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Vakarų šalių modeliai</a:t>
                      </a:r>
                      <a:endParaRPr lang="lt-L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Suomijos modelis</a:t>
                      </a:r>
                      <a:endParaRPr lang="lt-L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5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Standartizacija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Griežti standartai mokykloms, mokytojams ir mokiniams, siekiant užtikrinti pageidaujamą studijų kokybę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Lankstumas ir įvairovė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Individualizuoti mokyklų mokymosi planai,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pagrįsti informacija ir palaikymu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Dėmesys raštingumui ir mokėjimui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skaičiuoti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Švietimo reforma orientuota į pagrindinių įgūdžių </a:t>
                      </a: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skaitymo, rašymo, skaičiavimo – formavimą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Dėmesys plačioms žinioms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Lygiaverčiai ugdomi moralumas, </a:t>
                      </a:r>
                      <a:r>
                        <a:rPr lang="lt-LT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kūrybiš-kumas</a:t>
                      </a:r>
                      <a:r>
                        <a:rPr lang="lt-LT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žinios</a:t>
                      </a: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įgūdžiai ir savęs suvokimas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Atskaitomybė už rezultatą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Inspekcinis vertinimas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Pasitikėjimas</a:t>
                      </a: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lt-L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profesionalu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Pasitikėjimo mokytojų ir mokyklų vadovų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profesionalumu kultūra. Tikima, kad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kompetentingi mokytojai ir mokyklų vadovai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visada elgiasi taip, kaip geriausia mokiniams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1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Ikimokyklinis ugdymas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/>
              <a:t>Visi vaikai vienerius metus </a:t>
            </a:r>
            <a:r>
              <a:rPr lang="lt-LT" dirty="0" smtClean="0"/>
              <a:t>prieš privalomąjį mokymą turi teisę dalyvauti </a:t>
            </a:r>
            <a:r>
              <a:rPr lang="lt-LT" dirty="0"/>
              <a:t>savanoriškame ikimokykliniame ugdyme. </a:t>
            </a:r>
            <a:endParaRPr lang="lt-LT" dirty="0" smtClean="0"/>
          </a:p>
          <a:p>
            <a:pPr marL="0" indent="0">
              <a:buNone/>
            </a:pPr>
            <a:r>
              <a:rPr lang="lt-LT" dirty="0"/>
              <a:t>Priešmokyklinis ugdymas šešiamečiams nėra </a:t>
            </a:r>
            <a:r>
              <a:rPr lang="lt-LT" dirty="0" smtClean="0"/>
              <a:t>privalomas</a:t>
            </a:r>
            <a:r>
              <a:rPr lang="lt-LT" dirty="0"/>
              <a:t>, tačiau jį lanko 98-99 proc. vaikų. Planuojama nuo kitų metų šį ugdymą padaryti privalomu.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3147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Pagrindinis mokymas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Suomijoje vaikai mokytis dažniausiai pradeda nuo </a:t>
            </a:r>
            <a:r>
              <a:rPr lang="lt-LT" dirty="0" smtClean="0"/>
              <a:t>septynerių metų</a:t>
            </a:r>
            <a:r>
              <a:rPr lang="lt-LT" dirty="0"/>
              <a:t>. </a:t>
            </a:r>
            <a:r>
              <a:rPr lang="lt-LT" dirty="0" smtClean="0"/>
              <a:t>Mokslas </a:t>
            </a:r>
            <a:r>
              <a:rPr lang="lt-LT" dirty="0"/>
              <a:t>visiems mokiniams yra nemokamas. </a:t>
            </a:r>
            <a:endParaRPr lang="lt-LT" dirty="0" smtClean="0"/>
          </a:p>
          <a:p>
            <a:pPr marL="0" indent="0">
              <a:buNone/>
            </a:pPr>
            <a:r>
              <a:rPr lang="lt-LT" dirty="0"/>
              <a:t>Maždaug 7 % </a:t>
            </a:r>
            <a:r>
              <a:rPr lang="lt-LT" dirty="0" smtClean="0"/>
              <a:t>mokyklų mokomieji </a:t>
            </a:r>
            <a:r>
              <a:rPr lang="lt-LT" dirty="0"/>
              <a:t>dalykai dėstomi </a:t>
            </a:r>
            <a:r>
              <a:rPr lang="lt-LT" dirty="0" smtClean="0"/>
              <a:t>švedų kalba</a:t>
            </a:r>
            <a:r>
              <a:rPr lang="lt-LT" dirty="0"/>
              <a:t>. </a:t>
            </a:r>
          </a:p>
          <a:p>
            <a:pPr marL="0" indent="0">
              <a:buNone/>
            </a:pPr>
            <a:r>
              <a:rPr lang="lt-LT" dirty="0"/>
              <a:t>Suomijoje yra keletas mokyklų, kuriose dėstoma užsienio kalba (anglų, prancūzų, </a:t>
            </a:r>
            <a:r>
              <a:rPr lang="lt-LT" dirty="0" smtClean="0"/>
              <a:t>vokiečių ir 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rusų).</a:t>
            </a:r>
          </a:p>
        </p:txBody>
      </p:sp>
    </p:spTree>
    <p:extLst>
      <p:ext uri="{BB962C8B-B14F-4D97-AF65-F5344CB8AC3E}">
        <p14:creationId xmlns:p14="http://schemas.microsoft.com/office/powerpoint/2010/main" xmlns="" val="196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7320" y="260648"/>
            <a:ext cx="8229600" cy="1143000"/>
          </a:xfrm>
        </p:spPr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611560" y="1305341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700 m. Suomija priklausė Švedijai. Nors šiandien tik </a:t>
            </a:r>
            <a:r>
              <a:rPr lang="lt-L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proc. gyventojų švedų, valstybėje dvi </a:t>
            </a:r>
            <a:r>
              <a:rPr lang="lt-LT" sz="3600">
                <a:latin typeface="Calibri" panose="020F0502020204030204" pitchFamily="34" charset="0"/>
                <a:cs typeface="Calibri" panose="020F0502020204030204" pitchFamily="34" charset="0"/>
              </a:rPr>
              <a:t>valstybinės </a:t>
            </a:r>
            <a:r>
              <a:rPr lang="lt-LT" sz="3600" smtClean="0">
                <a:latin typeface="Calibri" panose="020F0502020204030204" pitchFamily="34" charset="0"/>
                <a:cs typeface="Calibri" panose="020F0502020204030204" pitchFamily="34" charset="0"/>
              </a:rPr>
              <a:t>kalbos</a:t>
            </a:r>
            <a:r>
              <a:rPr lang="lt-L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suomių</a:t>
            </a:r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ir švedų.</a:t>
            </a:r>
            <a:endParaRPr lang="lt-L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Mokyklose dviejų valstybinių kalbų </a:t>
            </a:r>
            <a:r>
              <a:rPr lang="lt-LT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mokyma(sis</a:t>
            </a:r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lt-L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privalomas.</a:t>
            </a:r>
            <a:endParaRPr lang="lt-L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1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Vidurinis ugdymas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dirty="0"/>
              <a:t>Bendrasis aukštesnysis vidurinis ugdymas paprastai trunka trejus metus ir suteikia </a:t>
            </a:r>
            <a:r>
              <a:rPr lang="lt-LT" dirty="0" smtClean="0"/>
              <a:t>teisę pradėti </a:t>
            </a:r>
            <a:r>
              <a:rPr lang="lt-LT" dirty="0"/>
              <a:t>politechnines bei universitetines studijas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r>
              <a:rPr lang="lt-LT" dirty="0"/>
              <a:t>Baigę pagrindinę mokyklą (9 klases), mokiniai gali rinktis gimnazijas arba profesines mokyklas. Yra įmanoma mokytis ir abejose. Apie 3 proc. vaikų nesirenka nė vienos krypties – dar metus mokosi ir baigia 10 klasių. Paprastai tokie mokiniai nežino savo ateities planų. 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32456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sz="3600" dirty="0"/>
              <a:t>S</a:t>
            </a:r>
            <a:r>
              <a:rPr lang="lt-LT" sz="3600" dirty="0" smtClean="0"/>
              <a:t>uomiai </a:t>
            </a:r>
            <a:r>
              <a:rPr lang="lt-LT" sz="3600" dirty="0"/>
              <a:t>egzaminų rezultatų nesureikšmina. </a:t>
            </a:r>
            <a:r>
              <a:rPr lang="lt-LT" sz="3600" dirty="0" smtClean="0"/>
              <a:t> </a:t>
            </a:r>
            <a:r>
              <a:rPr lang="lt-LT" sz="3600" dirty="0"/>
              <a:t>Testai </a:t>
            </a:r>
            <a:r>
              <a:rPr lang="lt-LT" sz="3600" dirty="0" smtClean="0"/>
              <a:t> </a:t>
            </a:r>
            <a:r>
              <a:rPr lang="lt-LT" sz="3600" dirty="0"/>
              <a:t>skiriami mokytojų ir mokyklų savianalizei, o ne išorinei </a:t>
            </a:r>
            <a:r>
              <a:rPr lang="lt-LT" sz="3600" dirty="0" smtClean="0"/>
              <a:t>publikai</a:t>
            </a:r>
            <a:r>
              <a:rPr lang="lt-LT" sz="3600" dirty="0"/>
              <a:t>.</a:t>
            </a:r>
            <a:r>
              <a:rPr lang="lt-LT" sz="3600" dirty="0" smtClean="0"/>
              <a:t> </a:t>
            </a:r>
            <a:r>
              <a:rPr lang="lt-LT" sz="3600" dirty="0"/>
              <a:t>Suomijoje mokyklos nėra reitinguojamos ir tarpusavyje, tačiau gauna informaciją apie savo lygį, silpnąsias ir stipriąsias puses .</a:t>
            </a:r>
            <a:br>
              <a:rPr lang="lt-LT" sz="3600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20374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lt-LT" dirty="0"/>
              <a:t>Svarbiausia mokėjimo mokytis kompetencija. ,,Išmokti </a:t>
            </a:r>
            <a:r>
              <a:rPr lang="lt-LT" dirty="0" smtClean="0"/>
              <a:t>mokytis </a:t>
            </a:r>
            <a:r>
              <a:rPr lang="lt-LT" dirty="0"/>
              <a:t>gali kiekvienas, tik reikia tinkamų metodų ir </a:t>
            </a:r>
            <a:r>
              <a:rPr lang="lt-LT" dirty="0" smtClean="0"/>
              <a:t>būdų</a:t>
            </a:r>
            <a:r>
              <a:rPr lang="lt-LT" dirty="0"/>
              <a:t>”. </a:t>
            </a:r>
            <a:endParaRPr lang="lt-LT" dirty="0" smtClean="0"/>
          </a:p>
          <a:p>
            <a:pPr marL="137160" indent="0">
              <a:buNone/>
            </a:pPr>
            <a:endParaRPr lang="lt-LT" dirty="0"/>
          </a:p>
          <a:p>
            <a:pPr marL="137160" indent="0">
              <a:buNone/>
            </a:pPr>
            <a:r>
              <a:rPr lang="lt-LT" dirty="0"/>
              <a:t>EFEKTYVI 3 PAKOPŲ PAGALBOS MOKINIUI SISTEMA:</a:t>
            </a:r>
          </a:p>
          <a:p>
            <a:pPr marL="137160" indent="0">
              <a:buNone/>
            </a:pPr>
            <a:endParaRPr lang="lt-LT" dirty="0"/>
          </a:p>
          <a:p>
            <a:pPr marL="137160" indent="0">
              <a:buNone/>
            </a:pPr>
            <a:r>
              <a:rPr lang="lt-LT" dirty="0"/>
              <a:t>Bendrojo lygio ( bazinė pagalba)</a:t>
            </a:r>
          </a:p>
          <a:p>
            <a:pPr marL="137160" indent="0">
              <a:buNone/>
            </a:pPr>
            <a:endParaRPr lang="lt-LT" dirty="0"/>
          </a:p>
          <a:p>
            <a:pPr marL="137160" indent="0">
              <a:buNone/>
            </a:pPr>
            <a:r>
              <a:rPr lang="lt-LT" dirty="0"/>
              <a:t>Intensyviojo lygio ( min. kai kurių dalykų lygis, paskirtas </a:t>
            </a:r>
            <a:r>
              <a:rPr lang="lt-LT" dirty="0" smtClean="0"/>
              <a:t>specialistas, </a:t>
            </a:r>
            <a:r>
              <a:rPr lang="lt-LT" dirty="0"/>
              <a:t>kuris padeda vaikui mokytis)</a:t>
            </a:r>
          </a:p>
          <a:p>
            <a:pPr marL="137160" indent="0">
              <a:buNone/>
            </a:pPr>
            <a:endParaRPr lang="lt-LT" dirty="0"/>
          </a:p>
          <a:p>
            <a:pPr marL="137160" indent="0">
              <a:buNone/>
            </a:pPr>
            <a:r>
              <a:rPr lang="lt-LT" dirty="0"/>
              <a:t>Specialiųjų poreikių ( </a:t>
            </a:r>
            <a:r>
              <a:rPr lang="lt-LT" dirty="0" err="1"/>
              <a:t>ind</a:t>
            </a:r>
            <a:r>
              <a:rPr lang="lt-LT" dirty="0"/>
              <a:t>. ugdymo planas vaikui, specialistai)</a:t>
            </a: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42444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šūnė">
  <a:themeElements>
    <a:clrScheme name="Viršūnė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iršūnė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ršūnė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533</Words>
  <Application>Microsoft Office PowerPoint</Application>
  <PresentationFormat>Demonstracija ekrane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Viršūnė</vt:lpstr>
      <vt:lpstr>Suomija</vt:lpstr>
      <vt:lpstr>Suomijos švietimo sistema</vt:lpstr>
      <vt:lpstr>Vakarų šalių ir Suomijos švietimo sistemos modelių palyginimas</vt:lpstr>
      <vt:lpstr>Ikimokyklinis ugdymas</vt:lpstr>
      <vt:lpstr>Pagrindinis mokymas</vt:lpstr>
      <vt:lpstr>Skaidrė 6</vt:lpstr>
      <vt:lpstr>Vidurinis ugdymas</vt:lpstr>
      <vt:lpstr>Skaidrė 8</vt:lpstr>
      <vt:lpstr>Skaidrė 9</vt:lpstr>
      <vt:lpstr>Skaidrė 10</vt:lpstr>
      <vt:lpstr>Skaidrė 11</vt:lpstr>
      <vt:lpstr>Skaidrė 12</vt:lpstr>
    </vt:vector>
  </TitlesOfParts>
  <Company>Rokiškio rajono Obelių gimnazija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k</dc:creator>
  <cp:lastModifiedBy>Rusu</cp:lastModifiedBy>
  <cp:revision>15</cp:revision>
  <dcterms:created xsi:type="dcterms:W3CDTF">2015-11-08T18:15:04Z</dcterms:created>
  <dcterms:modified xsi:type="dcterms:W3CDTF">2015-11-10T10:11:34Z</dcterms:modified>
</cp:coreProperties>
</file>